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65" r:id="rId3"/>
    <p:sldId id="266" r:id="rId4"/>
    <p:sldId id="263" r:id="rId5"/>
    <p:sldId id="269" r:id="rId6"/>
    <p:sldId id="270" r:id="rId7"/>
    <p:sldId id="264" r:id="rId8"/>
    <p:sldId id="277" r:id="rId9"/>
    <p:sldId id="257" r:id="rId10"/>
    <p:sldId id="259" r:id="rId11"/>
    <p:sldId id="260" r:id="rId12"/>
    <p:sldId id="261" r:id="rId13"/>
    <p:sldId id="262" r:id="rId14"/>
    <p:sldId id="273" r:id="rId15"/>
    <p:sldId id="274" r:id="rId16"/>
    <p:sldId id="275" r:id="rId17"/>
    <p:sldId id="272" r:id="rId18"/>
    <p:sldId id="276" r:id="rId19"/>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32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46" autoAdjust="0"/>
  </p:normalViewPr>
  <p:slideViewPr>
    <p:cSldViewPr snapToObjects="1">
      <p:cViewPr varScale="1">
        <p:scale>
          <a:sx n="70" d="100"/>
          <a:sy n="70" d="100"/>
        </p:scale>
        <p:origin x="-11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1145FB-E669-CA41-8CCC-B3E2A0CD7530}" type="datetimeFigureOut">
              <a:rPr lang="nn-NO" smtClean="0"/>
              <a:pPr/>
              <a:t>22.01.2014</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2CE7F7-CDE0-C540-880F-783295492EF6}" type="slidenum">
              <a:rPr lang="nb-NO" smtClean="0"/>
              <a:pPr/>
              <a:t>‹#›</a:t>
            </a:fld>
            <a:endParaRPr lang="nb-NO"/>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C06A7-9701-FA42-AB25-02C9FBB586CF}" type="datetimeFigureOut">
              <a:rPr lang="nn-NO" smtClean="0"/>
              <a:pPr/>
              <a:t>22.01.2014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E94D9-CF22-7D47-B5C0-8384C3EA4C5E}" type="slidenum">
              <a:rPr lang="nb-NO" smtClean="0"/>
              <a:pPr/>
              <a:t>‹#›</a:t>
            </a:fld>
            <a:endParaRPr lang="nb-NO"/>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n-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n-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fld id="{848EE75D-4C77-224C-A647-98E1188CCBB0}" type="datetime1">
              <a:rPr lang="nb-NO" smtClean="0"/>
              <a:pPr/>
              <a:t>22.01.2014</a:t>
            </a:fld>
            <a:endParaRPr lang="nn-NO"/>
          </a:p>
        </p:txBody>
      </p:sp>
      <p:sp>
        <p:nvSpPr>
          <p:cNvPr id="5" name="Plassholder for bunntekst 4"/>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6" name="Plassholder for lysbildenummer 5"/>
          <p:cNvSpPr>
            <a:spLocks noGrp="1"/>
          </p:cNvSpPr>
          <p:nvPr>
            <p:ph type="sldNum" sz="quarter" idx="12"/>
          </p:nvPr>
        </p:nvSpPr>
        <p:spPr/>
        <p:txBody>
          <a:bodyPr/>
          <a:lstStyle/>
          <a:p>
            <a:fld id="{1FC962A0-3C66-1144-8FB7-30C0570FCEDD}" type="slidenum">
              <a:rPr lang="nn-NO" smtClean="0"/>
              <a:pPr/>
              <a:t>‹#›</a:t>
            </a:fld>
            <a:endParaRPr lang="nn-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bunntekst 4"/>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6" name="Plassholder for lysbildenummer 5"/>
          <p:cNvSpPr>
            <a:spLocks noGrp="1"/>
          </p:cNvSpPr>
          <p:nvPr>
            <p:ph type="sldNum" sz="quarter" idx="12"/>
          </p:nvPr>
        </p:nvSpPr>
        <p:spPr/>
        <p:txBody>
          <a:bodyPr/>
          <a:lstStyle/>
          <a:p>
            <a:fld id="{1FC962A0-3C66-1144-8FB7-30C0570FCEDD}" type="slidenum">
              <a:rPr lang="nn-NO" smtClean="0"/>
              <a:pPr/>
              <a:t>‹#›</a:t>
            </a:fld>
            <a:endParaRPr lang="nn-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n-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fld id="{0D1D9CBB-F652-7742-B072-573C2F1C24C3}" type="datetime1">
              <a:rPr lang="nb-NO" smtClean="0"/>
              <a:pPr/>
              <a:t>22.01.2014</a:t>
            </a:fld>
            <a:endParaRPr lang="nn-NO"/>
          </a:p>
        </p:txBody>
      </p:sp>
      <p:sp>
        <p:nvSpPr>
          <p:cNvPr id="5" name="Plassholder for bunntekst 4"/>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6" name="Plassholder for lysbildenummer 5"/>
          <p:cNvSpPr>
            <a:spLocks noGrp="1"/>
          </p:cNvSpPr>
          <p:nvPr>
            <p:ph type="sldNum" sz="quarter" idx="12"/>
          </p:nvPr>
        </p:nvSpPr>
        <p:spPr/>
        <p:txBody>
          <a:bodyPr/>
          <a:lstStyle/>
          <a:p>
            <a:fld id="{1FC962A0-3C66-1144-8FB7-30C0570FCEDD}" type="slidenum">
              <a:rPr lang="nn-NO" smtClean="0"/>
              <a:pPr/>
              <a:t>‹#›</a:t>
            </a:fld>
            <a:endParaRPr lang="nn-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fld id="{F12D4005-D899-7840-AB23-59F765CE96BB}" type="datetime1">
              <a:rPr lang="nb-NO" smtClean="0"/>
              <a:pPr/>
              <a:t>22.01.2014</a:t>
            </a:fld>
            <a:endParaRPr lang="nn-NO"/>
          </a:p>
        </p:txBody>
      </p:sp>
      <p:sp>
        <p:nvSpPr>
          <p:cNvPr id="5" name="Plassholder for bunntekst 4"/>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6" name="Plassholder for lysbildenummer 5"/>
          <p:cNvSpPr>
            <a:spLocks noGrp="1"/>
          </p:cNvSpPr>
          <p:nvPr>
            <p:ph type="sldNum" sz="quarter" idx="12"/>
          </p:nvPr>
        </p:nvSpPr>
        <p:spPr/>
        <p:txBody>
          <a:bodyPr/>
          <a:lstStyle/>
          <a:p>
            <a:fld id="{1FC962A0-3C66-1144-8FB7-30C0570FCEDD}" type="slidenum">
              <a:rPr lang="nn-NO" smtClean="0"/>
              <a:pPr/>
              <a:t>‹#›</a:t>
            </a:fld>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356350"/>
            <a:ext cx="2133600" cy="365125"/>
          </a:xfrm>
          <a:prstGeom prst="rect">
            <a:avLst/>
          </a:prstGeom>
        </p:spPr>
        <p:txBody>
          <a:bodyPr/>
          <a:lstStyle/>
          <a:p>
            <a:fld id="{21BC7971-3B5A-4E4D-AA69-CA0ED4F7E602}" type="datetime1">
              <a:rPr lang="nb-NO" smtClean="0"/>
              <a:pPr/>
              <a:t>22.01.2014</a:t>
            </a:fld>
            <a:endParaRPr lang="nn-NO"/>
          </a:p>
        </p:txBody>
      </p:sp>
      <p:sp>
        <p:nvSpPr>
          <p:cNvPr id="5" name="Plassholder for bunntekst 4"/>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6" name="Plassholder for lysbildenummer 5"/>
          <p:cNvSpPr>
            <a:spLocks noGrp="1"/>
          </p:cNvSpPr>
          <p:nvPr>
            <p:ph type="sldNum" sz="quarter" idx="12"/>
          </p:nvPr>
        </p:nvSpPr>
        <p:spPr/>
        <p:txBody>
          <a:bodyPr/>
          <a:lstStyle/>
          <a:p>
            <a:fld id="{1FC962A0-3C66-1144-8FB7-30C0570FCEDD}" type="slidenum">
              <a:rPr lang="nn-NO" smtClean="0"/>
              <a:pPr/>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dato 4"/>
          <p:cNvSpPr>
            <a:spLocks noGrp="1"/>
          </p:cNvSpPr>
          <p:nvPr>
            <p:ph type="dt" sz="half" idx="10"/>
          </p:nvPr>
        </p:nvSpPr>
        <p:spPr>
          <a:xfrm>
            <a:off x="457200" y="6356350"/>
            <a:ext cx="2133600" cy="365125"/>
          </a:xfrm>
          <a:prstGeom prst="rect">
            <a:avLst/>
          </a:prstGeom>
        </p:spPr>
        <p:txBody>
          <a:bodyPr/>
          <a:lstStyle/>
          <a:p>
            <a:fld id="{A48CF2A0-3759-8243-B74D-2B9E421BCDB7}" type="datetime1">
              <a:rPr lang="nb-NO" smtClean="0"/>
              <a:pPr/>
              <a:t>22.01.2014</a:t>
            </a:fld>
            <a:endParaRPr lang="nn-NO"/>
          </a:p>
        </p:txBody>
      </p:sp>
      <p:sp>
        <p:nvSpPr>
          <p:cNvPr id="6" name="Plassholder for bunntekst 5"/>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7" name="Plassholder for lysbildenummer 6"/>
          <p:cNvSpPr>
            <a:spLocks noGrp="1"/>
          </p:cNvSpPr>
          <p:nvPr>
            <p:ph type="sldNum" sz="quarter" idx="12"/>
          </p:nvPr>
        </p:nvSpPr>
        <p:spPr/>
        <p:txBody>
          <a:bodyPr/>
          <a:lstStyle/>
          <a:p>
            <a:fld id="{1FC962A0-3C66-1144-8FB7-30C0570FCEDD}" type="slidenum">
              <a:rPr lang="nn-NO" smtClean="0"/>
              <a:pPr/>
              <a:t>‹#›</a:t>
            </a:fld>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n-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7" name="Plassholder for dato 6"/>
          <p:cNvSpPr>
            <a:spLocks noGrp="1"/>
          </p:cNvSpPr>
          <p:nvPr>
            <p:ph type="dt" sz="half" idx="10"/>
          </p:nvPr>
        </p:nvSpPr>
        <p:spPr>
          <a:xfrm>
            <a:off x="457200" y="6356350"/>
            <a:ext cx="2133600" cy="365125"/>
          </a:xfrm>
          <a:prstGeom prst="rect">
            <a:avLst/>
          </a:prstGeom>
        </p:spPr>
        <p:txBody>
          <a:bodyPr/>
          <a:lstStyle/>
          <a:p>
            <a:fld id="{4B94E854-2384-554B-856D-A87FEEFB8A67}" type="datetime1">
              <a:rPr lang="nb-NO" smtClean="0"/>
              <a:pPr/>
              <a:t>22.01.2014</a:t>
            </a:fld>
            <a:endParaRPr lang="nn-NO"/>
          </a:p>
        </p:txBody>
      </p:sp>
      <p:sp>
        <p:nvSpPr>
          <p:cNvPr id="8" name="Plassholder for bunntekst 7"/>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9" name="Plassholder for lysbildenummer 8"/>
          <p:cNvSpPr>
            <a:spLocks noGrp="1"/>
          </p:cNvSpPr>
          <p:nvPr>
            <p:ph type="sldNum" sz="quarter" idx="12"/>
          </p:nvPr>
        </p:nvSpPr>
        <p:spPr/>
        <p:txBody>
          <a:bodyPr/>
          <a:lstStyle/>
          <a:p>
            <a:fld id="{1FC962A0-3C66-1144-8FB7-30C0570FCEDD}" type="slidenum">
              <a:rPr lang="nn-NO" smtClean="0"/>
              <a:pPr/>
              <a:t>‹#›</a:t>
            </a:fld>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4" name="Plassholder for bunntekst 3"/>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a:t>
            </a:fld>
            <a:endParaRPr lang="nn-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4" name="Plassholder for lysbildenummer 3"/>
          <p:cNvSpPr>
            <a:spLocks noGrp="1"/>
          </p:cNvSpPr>
          <p:nvPr>
            <p:ph type="sldNum" sz="quarter" idx="12"/>
          </p:nvPr>
        </p:nvSpPr>
        <p:spPr/>
        <p:txBody>
          <a:bodyPr/>
          <a:lstStyle/>
          <a:p>
            <a:fld id="{1FC962A0-3C66-1144-8FB7-30C0570FCEDD}" type="slidenum">
              <a:rPr lang="nn-NO" smtClean="0"/>
              <a:pPr/>
              <a:t>‹#›</a:t>
            </a:fld>
            <a:endParaRPr lang="nn-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n-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Plassholder for bunntekst 5"/>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7" name="Plassholder for lysbildenummer 6"/>
          <p:cNvSpPr>
            <a:spLocks noGrp="1"/>
          </p:cNvSpPr>
          <p:nvPr>
            <p:ph type="sldNum" sz="quarter" idx="12"/>
          </p:nvPr>
        </p:nvSpPr>
        <p:spPr/>
        <p:txBody>
          <a:bodyPr/>
          <a:lstStyle/>
          <a:p>
            <a:fld id="{1FC962A0-3C66-1144-8FB7-30C0570FCEDD}" type="slidenum">
              <a:rPr lang="nn-NO" smtClean="0"/>
              <a:pPr/>
              <a:t>‹#›</a:t>
            </a:fld>
            <a:endParaRPr lang="nn-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Plassholder for bunntekst 5"/>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7" name="Plassholder for lysbildenummer 6"/>
          <p:cNvSpPr>
            <a:spLocks noGrp="1"/>
          </p:cNvSpPr>
          <p:nvPr>
            <p:ph type="sldNum" sz="quarter" idx="12"/>
          </p:nvPr>
        </p:nvSpPr>
        <p:spPr/>
        <p:txBody>
          <a:bodyPr/>
          <a:lstStyle/>
          <a:p>
            <a:fld id="{1FC962A0-3C66-1144-8FB7-30C0570FCEDD}" type="slidenum">
              <a:rPr lang="nn-NO" smtClean="0"/>
              <a:pPr/>
              <a:t>‹#›</a:t>
            </a:fld>
            <a:endParaRPr lang="nn-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n-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Plassholder for bunntekst 4"/>
          <p:cNvSpPr>
            <a:spLocks noGrp="1"/>
          </p:cNvSpPr>
          <p:nvPr>
            <p:ph type="ftr" sz="quarter" idx="3"/>
          </p:nvPr>
        </p:nvSpPr>
        <p:spPr>
          <a:xfrm>
            <a:off x="2133600" y="6356350"/>
            <a:ext cx="5181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n-NO" dirty="0" smtClean="0"/>
              <a:t>Foredrag "Hvordan oppnå GOD kommunikasjon". Kristine Drake, 41 30 00 97</a:t>
            </a:r>
            <a:endParaRPr lang="nn-NO" dirty="0"/>
          </a:p>
        </p:txBody>
      </p:sp>
      <p:sp>
        <p:nvSpPr>
          <p:cNvPr id="6" name="Plassholder for lysbildenumm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962A0-3C66-1144-8FB7-30C0570FCEDD}" type="slidenum">
              <a:rPr lang="nn-NO" smtClean="0"/>
              <a:pPr/>
              <a:t>‹#›</a:t>
            </a:fld>
            <a:endParaRPr lang="nn-NO"/>
          </a:p>
        </p:txBody>
      </p:sp>
      <p:pic>
        <p:nvPicPr>
          <p:cNvPr id="8" name="Bilde 7"/>
          <p:cNvPicPr>
            <a:picLocks noChangeAspect="1"/>
          </p:cNvPicPr>
          <p:nvPr/>
        </p:nvPicPr>
        <p:blipFill>
          <a:blip r:embed="rId13"/>
          <a:stretch>
            <a:fillRect/>
          </a:stretch>
        </p:blipFill>
        <p:spPr>
          <a:xfrm>
            <a:off x="152400" y="5807075"/>
            <a:ext cx="914400" cy="914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d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81000" y="1395412"/>
            <a:ext cx="8305800" cy="1470025"/>
          </a:xfrm>
          <a:solidFill>
            <a:srgbClr val="8EC182"/>
          </a:solidFill>
        </p:spPr>
        <p:txBody>
          <a:bodyPr>
            <a:normAutofit/>
          </a:bodyPr>
          <a:lstStyle/>
          <a:p>
            <a:r>
              <a:rPr lang="nn-NO" sz="4000" b="1" dirty="0" smtClean="0">
                <a:latin typeface="Verdana"/>
                <a:cs typeface="Verdana"/>
              </a:rPr>
              <a:t>K O M M U N I K A S J O N</a:t>
            </a:r>
            <a:endParaRPr lang="nn-NO" sz="4000" b="1" dirty="0">
              <a:latin typeface="Verdana"/>
              <a:cs typeface="Verdana"/>
            </a:endParaRPr>
          </a:p>
        </p:txBody>
      </p:sp>
      <p:sp>
        <p:nvSpPr>
          <p:cNvPr id="3" name="Undertittel 2"/>
          <p:cNvSpPr>
            <a:spLocks noGrp="1"/>
          </p:cNvSpPr>
          <p:nvPr>
            <p:ph type="subTitle" idx="1"/>
          </p:nvPr>
        </p:nvSpPr>
        <p:spPr>
          <a:xfrm>
            <a:off x="762000" y="3352800"/>
            <a:ext cx="7467600" cy="1752600"/>
          </a:xfrm>
        </p:spPr>
        <p:txBody>
          <a:bodyPr>
            <a:normAutofit fontScale="92500" lnSpcReduction="20000"/>
          </a:bodyPr>
          <a:lstStyle/>
          <a:p>
            <a:r>
              <a:rPr lang="nn-NO" sz="2800" dirty="0" smtClean="0">
                <a:latin typeface="Verdana"/>
                <a:cs typeface="Verdana"/>
              </a:rPr>
              <a:t>Hvordan oppnå</a:t>
            </a:r>
          </a:p>
          <a:p>
            <a:r>
              <a:rPr lang="nn-NO" sz="2800" dirty="0" smtClean="0">
                <a:latin typeface="Verdana"/>
                <a:cs typeface="Verdana"/>
              </a:rPr>
              <a:t>GOD</a:t>
            </a:r>
            <a:r>
              <a:rPr sz="2800" dirty="0" smtClean="0">
                <a:latin typeface="Verdana"/>
                <a:cs typeface="Verdana"/>
              </a:rPr>
              <a:t> ko</a:t>
            </a:r>
            <a:r>
              <a:rPr lang="nb-NO" sz="2800" dirty="0" err="1" smtClean="0">
                <a:latin typeface="Verdana"/>
                <a:cs typeface="Verdana"/>
              </a:rPr>
              <a:t>mmunikasjon</a:t>
            </a:r>
            <a:endParaRPr lang="nb-NO" sz="2800" dirty="0" smtClean="0">
              <a:latin typeface="Verdana"/>
              <a:cs typeface="Verdana"/>
            </a:endParaRPr>
          </a:p>
          <a:p>
            <a:r>
              <a:rPr sz="2800" dirty="0" smtClean="0">
                <a:latin typeface="Verdana"/>
                <a:cs typeface="Verdana"/>
              </a:rPr>
              <a:t>med dine målgrupper?</a:t>
            </a:r>
          </a:p>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rgbClr val="8EC182"/>
          </a:solidFill>
        </p:spPr>
        <p:txBody>
          <a:bodyPr>
            <a:normAutofit/>
          </a:bodyPr>
          <a:lstStyle/>
          <a:p>
            <a:r>
              <a:rPr lang="nn-NO" sz="3200" dirty="0" smtClean="0"/>
              <a:t>1. Hvem er DU som snakker?</a:t>
            </a:r>
            <a:endParaRPr lang="nn-NO" sz="3200" dirty="0"/>
          </a:p>
        </p:txBody>
      </p:sp>
      <p:sp>
        <p:nvSpPr>
          <p:cNvPr id="3" name="Plassholder for innhold 2"/>
          <p:cNvSpPr>
            <a:spLocks noGrp="1"/>
          </p:cNvSpPr>
          <p:nvPr>
            <p:ph idx="1"/>
          </p:nvPr>
        </p:nvSpPr>
        <p:spPr/>
        <p:txBody>
          <a:bodyPr>
            <a:normAutofit/>
          </a:bodyPr>
          <a:lstStyle/>
          <a:p>
            <a:pPr>
              <a:lnSpc>
                <a:spcPct val="150000"/>
              </a:lnSpc>
            </a:pPr>
            <a:r>
              <a:rPr lang="nn-NO" sz="2400" dirty="0" smtClean="0"/>
              <a:t>Hva er din plass i hiearkiet, i organisasjonen?</a:t>
            </a:r>
          </a:p>
          <a:p>
            <a:pPr>
              <a:lnSpc>
                <a:spcPct val="150000"/>
              </a:lnSpc>
            </a:pPr>
            <a:r>
              <a:rPr lang="nn-NO" sz="2400" dirty="0" smtClean="0"/>
              <a:t>Hva tilbyr din organisasjon? Beskriv  tjenestene / produktene</a:t>
            </a:r>
          </a:p>
          <a:p>
            <a:pPr>
              <a:lnSpc>
                <a:spcPct val="150000"/>
              </a:lnSpc>
            </a:pPr>
            <a:r>
              <a:rPr lang="nn-NO" sz="2400" dirty="0" smtClean="0"/>
              <a:t>Hvem er dine målgrupper?</a:t>
            </a:r>
          </a:p>
          <a:p>
            <a:pPr>
              <a:lnSpc>
                <a:spcPct val="150000"/>
              </a:lnSpc>
            </a:pPr>
            <a:r>
              <a:rPr lang="nn-NO" sz="2400" dirty="0" smtClean="0"/>
              <a:t>Hva leverer dere?</a:t>
            </a:r>
          </a:p>
          <a:p>
            <a:pPr>
              <a:lnSpc>
                <a:spcPct val="150000"/>
              </a:lnSpc>
            </a:pPr>
            <a:r>
              <a:rPr lang="nn-NO" sz="2400" dirty="0" smtClean="0"/>
              <a:t>Hvem er dere eiet av, hva er virksomhetens visjon? Historikk</a:t>
            </a:r>
            <a:endParaRPr lang="nn-NO" sz="2400" dirty="0"/>
          </a:p>
        </p:txBody>
      </p:sp>
      <p:sp>
        <p:nvSpPr>
          <p:cNvPr id="4" name="Plassholder for lysbildenummer 3"/>
          <p:cNvSpPr>
            <a:spLocks noGrp="1"/>
          </p:cNvSpPr>
          <p:nvPr>
            <p:ph type="sldNum" sz="quarter" idx="12"/>
          </p:nvPr>
        </p:nvSpPr>
        <p:spPr/>
        <p:txBody>
          <a:bodyPr/>
          <a:lstStyle/>
          <a:p>
            <a:fld id="{1FC962A0-3C66-1144-8FB7-30C0570FCEDD}" type="slidenum">
              <a:rPr lang="nn-NO" smtClean="0"/>
              <a:pPr/>
              <a:t>10</a:t>
            </a:fld>
            <a:endParaRPr lang="nn-NO"/>
          </a:p>
        </p:txBody>
      </p:sp>
      <p:sp>
        <p:nvSpPr>
          <p:cNvPr id="5" name="Plassholder for bunntekst 4"/>
          <p:cNvSpPr>
            <a:spLocks noGrp="1"/>
          </p:cNvSpPr>
          <p:nvPr>
            <p:ph type="ftr" sz="quarter" idx="11"/>
          </p:nvPr>
        </p:nvSpPr>
        <p:spPr/>
        <p:txBody>
          <a:bodyPr/>
          <a:lstStyle/>
          <a:p>
            <a:r>
              <a:rPr lang="nn-NO" dirty="0" smtClean="0"/>
              <a:t>Foredrag "Hvordan oppnå GOD kommunikasjon". Kristine Drake, 41 30 00 97</a:t>
            </a:r>
            <a:endParaRPr lang="nn-N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rgbClr val="8EC182"/>
          </a:solidFill>
        </p:spPr>
        <p:txBody>
          <a:bodyPr>
            <a:normAutofit/>
          </a:bodyPr>
          <a:lstStyle/>
          <a:p>
            <a:r>
              <a:rPr lang="nn-NO" sz="3200" dirty="0" smtClean="0"/>
              <a:t>2. Hvem er DEN du snakker til?</a:t>
            </a:r>
            <a:endParaRPr lang="nn-NO" sz="3200" dirty="0"/>
          </a:p>
        </p:txBody>
      </p:sp>
      <p:sp>
        <p:nvSpPr>
          <p:cNvPr id="3" name="Plassholder for innhold 2"/>
          <p:cNvSpPr>
            <a:spLocks noGrp="1"/>
          </p:cNvSpPr>
          <p:nvPr>
            <p:ph idx="1"/>
          </p:nvPr>
        </p:nvSpPr>
        <p:spPr/>
        <p:txBody>
          <a:bodyPr>
            <a:normAutofit fontScale="92500"/>
          </a:bodyPr>
          <a:lstStyle/>
          <a:p>
            <a:pPr>
              <a:lnSpc>
                <a:spcPct val="150000"/>
              </a:lnSpc>
            </a:pPr>
            <a:r>
              <a:rPr lang="nn-NO" sz="2400" dirty="0" smtClean="0"/>
              <a:t>Beskriv din mottaker og lær ham godt å kjenne.</a:t>
            </a:r>
          </a:p>
          <a:p>
            <a:pPr>
              <a:lnSpc>
                <a:spcPct val="150000"/>
              </a:lnSpc>
            </a:pPr>
            <a:r>
              <a:rPr lang="nn-NO" sz="2400" dirty="0" smtClean="0"/>
              <a:t>Hva er mottakers målsetinger, strategiske mål?</a:t>
            </a:r>
          </a:p>
          <a:p>
            <a:pPr>
              <a:lnSpc>
                <a:spcPct val="150000"/>
              </a:lnSpc>
            </a:pPr>
            <a:r>
              <a:rPr lang="nn-NO" sz="2400" dirty="0" smtClean="0"/>
              <a:t>Hvor begeistret er mottaker for den saken du ønsker å snakke om? </a:t>
            </a:r>
          </a:p>
          <a:p>
            <a:pPr>
              <a:lnSpc>
                <a:spcPct val="150000"/>
              </a:lnSpc>
            </a:pPr>
            <a:r>
              <a:rPr lang="nn-NO" sz="2400" dirty="0" smtClean="0"/>
              <a:t>Hvordan er organisasjonen bygget opp?</a:t>
            </a:r>
          </a:p>
          <a:p>
            <a:pPr>
              <a:lnSpc>
                <a:spcPct val="150000"/>
              </a:lnSpc>
            </a:pPr>
            <a:r>
              <a:rPr lang="nn-NO" sz="2400" dirty="0" smtClean="0"/>
              <a:t>Hvor i organisasjonen er mottaker plassert?</a:t>
            </a:r>
          </a:p>
          <a:p>
            <a:pPr>
              <a:lnSpc>
                <a:spcPct val="150000"/>
              </a:lnSpc>
            </a:pPr>
            <a:r>
              <a:rPr lang="nn-NO" sz="2400" dirty="0" smtClean="0"/>
              <a:t>Hvilket forhold har du til mottakeren, har du snakket med dem før og hvordan gitt det?</a:t>
            </a:r>
          </a:p>
          <a:p>
            <a:pPr>
              <a:lnSpc>
                <a:spcPct val="150000"/>
              </a:lnSpc>
            </a:pPr>
            <a:endParaRPr lang="nn-NO" sz="2400" dirty="0"/>
          </a:p>
        </p:txBody>
      </p:sp>
      <p:sp>
        <p:nvSpPr>
          <p:cNvPr id="4" name="Plassholder for lysbildenummer 3"/>
          <p:cNvSpPr>
            <a:spLocks noGrp="1"/>
          </p:cNvSpPr>
          <p:nvPr>
            <p:ph type="sldNum" sz="quarter" idx="12"/>
          </p:nvPr>
        </p:nvSpPr>
        <p:spPr/>
        <p:txBody>
          <a:bodyPr/>
          <a:lstStyle/>
          <a:p>
            <a:fld id="{1FC962A0-3C66-1144-8FB7-30C0570FCEDD}" type="slidenum">
              <a:rPr lang="nn-NO" smtClean="0"/>
              <a:pPr/>
              <a:t>11</a:t>
            </a:fld>
            <a:endParaRPr lang="nn-NO"/>
          </a:p>
        </p:txBody>
      </p:sp>
      <p:sp>
        <p:nvSpPr>
          <p:cNvPr id="5" name="Plassholder for bunntekst 4"/>
          <p:cNvSpPr>
            <a:spLocks noGrp="1"/>
          </p:cNvSpPr>
          <p:nvPr>
            <p:ph type="ftr" sz="quarter" idx="11"/>
          </p:nvPr>
        </p:nvSpPr>
        <p:spPr/>
        <p:txBody>
          <a:bodyPr/>
          <a:lstStyle/>
          <a:p>
            <a:r>
              <a:rPr lang="nn-NO" dirty="0" smtClean="0"/>
              <a:t>Foredrag "Hvordan oppnå GOD kommunikasjon". Kristine Drake, 41 30 00 97</a:t>
            </a:r>
            <a:endParaRPr lang="nn-N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rgbClr val="8EC182"/>
          </a:solidFill>
        </p:spPr>
        <p:txBody>
          <a:bodyPr>
            <a:normAutofit/>
          </a:bodyPr>
          <a:lstStyle/>
          <a:p>
            <a:r>
              <a:rPr lang="nn-NO" sz="3200" dirty="0" smtClean="0"/>
              <a:t>3. Hva er din UNIKE sak? </a:t>
            </a:r>
            <a:endParaRPr lang="nn-NO" sz="3200" dirty="0"/>
          </a:p>
        </p:txBody>
      </p:sp>
      <p:sp>
        <p:nvSpPr>
          <p:cNvPr id="3" name="Plassholder for innhold 2"/>
          <p:cNvSpPr>
            <a:spLocks noGrp="1"/>
          </p:cNvSpPr>
          <p:nvPr>
            <p:ph idx="1"/>
          </p:nvPr>
        </p:nvSpPr>
        <p:spPr/>
        <p:txBody>
          <a:bodyPr>
            <a:normAutofit/>
          </a:bodyPr>
          <a:lstStyle/>
          <a:p>
            <a:pPr>
              <a:lnSpc>
                <a:spcPct val="150000"/>
              </a:lnSpc>
            </a:pPr>
            <a:r>
              <a:rPr lang="nn-NO" sz="2400" dirty="0" smtClean="0"/>
              <a:t>Hvorfor skal mottaker lytte til deg?</a:t>
            </a:r>
          </a:p>
          <a:p>
            <a:pPr>
              <a:lnSpc>
                <a:spcPct val="150000"/>
              </a:lnSpc>
            </a:pPr>
            <a:r>
              <a:rPr lang="nn-NO" sz="2400" dirty="0" smtClean="0"/>
              <a:t>Hva er nytteverdien for mottaker?</a:t>
            </a:r>
          </a:p>
          <a:p>
            <a:pPr>
              <a:lnSpc>
                <a:spcPct val="150000"/>
              </a:lnSpc>
            </a:pPr>
            <a:r>
              <a:rPr lang="nn-NO" sz="2400" dirty="0" smtClean="0"/>
              <a:t>Hva skiller din sak fra de andres sak?</a:t>
            </a:r>
          </a:p>
          <a:p>
            <a:pPr>
              <a:lnSpc>
                <a:spcPct val="150000"/>
              </a:lnSpc>
            </a:pPr>
            <a:r>
              <a:rPr lang="nn-NO" sz="2400" dirty="0" smtClean="0"/>
              <a:t>Hva er din ”story”?</a:t>
            </a:r>
            <a:endParaRPr lang="nn-NO" sz="2400" dirty="0"/>
          </a:p>
        </p:txBody>
      </p:sp>
      <p:sp>
        <p:nvSpPr>
          <p:cNvPr id="4" name="Plassholder for lysbildenummer 3"/>
          <p:cNvSpPr>
            <a:spLocks noGrp="1"/>
          </p:cNvSpPr>
          <p:nvPr>
            <p:ph type="sldNum" sz="quarter" idx="12"/>
          </p:nvPr>
        </p:nvSpPr>
        <p:spPr/>
        <p:txBody>
          <a:bodyPr/>
          <a:lstStyle/>
          <a:p>
            <a:fld id="{1FC962A0-3C66-1144-8FB7-30C0570FCEDD}" type="slidenum">
              <a:rPr lang="nn-NO" smtClean="0"/>
              <a:pPr/>
              <a:t>12</a:t>
            </a:fld>
            <a:endParaRPr lang="nn-NO"/>
          </a:p>
        </p:txBody>
      </p:sp>
      <p:sp>
        <p:nvSpPr>
          <p:cNvPr id="5" name="Plassholder for bunntekst 4"/>
          <p:cNvSpPr>
            <a:spLocks noGrp="1"/>
          </p:cNvSpPr>
          <p:nvPr>
            <p:ph type="ftr" sz="quarter" idx="11"/>
          </p:nvPr>
        </p:nvSpPr>
        <p:spPr/>
        <p:txBody>
          <a:bodyPr/>
          <a:lstStyle/>
          <a:p>
            <a:r>
              <a:rPr lang="nn-NO" dirty="0" smtClean="0"/>
              <a:t>Foredrag "Hvordan oppnå GOD kommunikasjon". Kristine Drake, 41 30 00 97</a:t>
            </a:r>
            <a:endParaRPr lang="nn-N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325562"/>
          </a:xfrm>
          <a:solidFill>
            <a:srgbClr val="8EC182"/>
          </a:solidFill>
        </p:spPr>
        <p:txBody>
          <a:bodyPr>
            <a:noAutofit/>
          </a:bodyPr>
          <a:lstStyle/>
          <a:p>
            <a:r>
              <a:rPr lang="nn-NO" sz="3200" dirty="0" smtClean="0"/>
              <a:t>4. Hvem konkurrerer du med om oppmerksomheten?</a:t>
            </a:r>
            <a:br>
              <a:rPr lang="nn-NO" sz="3200" dirty="0" smtClean="0"/>
            </a:br>
            <a:endParaRPr lang="nn-NO" sz="3200" dirty="0"/>
          </a:p>
        </p:txBody>
      </p:sp>
      <p:sp>
        <p:nvSpPr>
          <p:cNvPr id="3" name="Plassholder for innhold 2"/>
          <p:cNvSpPr>
            <a:spLocks noGrp="1"/>
          </p:cNvSpPr>
          <p:nvPr>
            <p:ph idx="1"/>
          </p:nvPr>
        </p:nvSpPr>
        <p:spPr>
          <a:xfrm>
            <a:off x="457200" y="1646237"/>
            <a:ext cx="8229600" cy="4144963"/>
          </a:xfrm>
        </p:spPr>
        <p:txBody>
          <a:bodyPr>
            <a:normAutofit/>
          </a:bodyPr>
          <a:lstStyle/>
          <a:p>
            <a:pPr>
              <a:lnSpc>
                <a:spcPct val="150000"/>
              </a:lnSpc>
            </a:pPr>
            <a:r>
              <a:rPr lang="nn-NO" sz="2400" dirty="0" smtClean="0"/>
              <a:t>Kartlegg andre aktører du vet eller regner med snakker til mottaker om saker relatert til din.</a:t>
            </a:r>
          </a:p>
          <a:p>
            <a:pPr>
              <a:lnSpc>
                <a:spcPct val="150000"/>
              </a:lnSpc>
            </a:pPr>
            <a:r>
              <a:rPr lang="nn-NO" sz="2400" dirty="0" smtClean="0"/>
              <a:t>Hvilke argumenter presenterer de?</a:t>
            </a:r>
          </a:p>
          <a:p>
            <a:pPr>
              <a:lnSpc>
                <a:spcPct val="150000"/>
              </a:lnSpc>
            </a:pPr>
            <a:r>
              <a:rPr lang="nn-NO" sz="2400" dirty="0" smtClean="0"/>
              <a:t>Hvordan skal du møte eventuelle innvendinger fra mottaker knyttet til det andre har sagt?</a:t>
            </a:r>
            <a:endParaRPr lang="nn-NO" sz="2400" dirty="0"/>
          </a:p>
        </p:txBody>
      </p:sp>
      <p:sp>
        <p:nvSpPr>
          <p:cNvPr id="4" name="Plassholder for lysbildenummer 3"/>
          <p:cNvSpPr>
            <a:spLocks noGrp="1"/>
          </p:cNvSpPr>
          <p:nvPr>
            <p:ph type="sldNum" sz="quarter" idx="12"/>
          </p:nvPr>
        </p:nvSpPr>
        <p:spPr/>
        <p:txBody>
          <a:bodyPr/>
          <a:lstStyle/>
          <a:p>
            <a:fld id="{1FC962A0-3C66-1144-8FB7-30C0570FCEDD}" type="slidenum">
              <a:rPr lang="nn-NO" smtClean="0"/>
              <a:pPr/>
              <a:t>13</a:t>
            </a:fld>
            <a:endParaRPr lang="nn-NO"/>
          </a:p>
        </p:txBody>
      </p:sp>
      <p:sp>
        <p:nvSpPr>
          <p:cNvPr id="5" name="Plassholder for bunntekst 4"/>
          <p:cNvSpPr>
            <a:spLocks noGrp="1"/>
          </p:cNvSpPr>
          <p:nvPr>
            <p:ph type="ftr" sz="quarter" idx="11"/>
          </p:nvPr>
        </p:nvSpPr>
        <p:spPr/>
        <p:txBody>
          <a:bodyPr/>
          <a:lstStyle/>
          <a:p>
            <a:r>
              <a:rPr lang="nn-NO" dirty="0" smtClean="0"/>
              <a:t>Foredrag "Hvordan oppnå GOD kommunikasjon". Kristine Drake, 41 30 00 97</a:t>
            </a:r>
            <a:endParaRPr lang="nn-N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rgbClr val="8EC182"/>
          </a:solidFill>
        </p:spPr>
        <p:txBody>
          <a:bodyPr>
            <a:normAutofit/>
          </a:bodyPr>
          <a:lstStyle/>
          <a:p>
            <a:r>
              <a:rPr lang="nn-NO" sz="3200" dirty="0" smtClean="0"/>
              <a:t>5. Hvordan skal du formulere budskapet ditt?</a:t>
            </a:r>
            <a:br>
              <a:rPr lang="nn-NO" sz="3200" dirty="0" smtClean="0"/>
            </a:br>
            <a:endParaRPr lang="nb-NO" sz="3200" dirty="0"/>
          </a:p>
        </p:txBody>
      </p:sp>
      <p:sp>
        <p:nvSpPr>
          <p:cNvPr id="3" name="Plassholder for innhold 2"/>
          <p:cNvSpPr>
            <a:spLocks noGrp="1"/>
          </p:cNvSpPr>
          <p:nvPr>
            <p:ph idx="1"/>
          </p:nvPr>
        </p:nvSpPr>
        <p:spPr/>
        <p:txBody>
          <a:bodyPr>
            <a:normAutofit/>
          </a:bodyPr>
          <a:lstStyle/>
          <a:p>
            <a:r>
              <a:rPr lang="nb-NO" sz="2400" dirty="0" smtClean="0"/>
              <a:t>Skal du være rett på sak?</a:t>
            </a:r>
          </a:p>
          <a:p>
            <a:r>
              <a:rPr lang="nb-NO" sz="2400" dirty="0" smtClean="0"/>
              <a:t>Eller tvetydig?</a:t>
            </a:r>
          </a:p>
          <a:p>
            <a:r>
              <a:rPr lang="nb-NO" sz="2400" dirty="0" smtClean="0"/>
              <a:t>Hvor mye vekt skal du legge på historikk og tidligere oppnådde resultater?</a:t>
            </a:r>
          </a:p>
          <a:p>
            <a:r>
              <a:rPr lang="nb-NO" sz="2400" dirty="0" smtClean="0"/>
              <a:t>I hvilken grad trenger du å underbygge påstander / synspunkter?</a:t>
            </a:r>
          </a:p>
          <a:p>
            <a:r>
              <a:rPr lang="nb-NO" sz="2400" dirty="0" smtClean="0"/>
              <a:t>Skal du være formel eller uformell?</a:t>
            </a:r>
          </a:p>
          <a:p>
            <a:r>
              <a:rPr lang="nb-NO" sz="2400" dirty="0" smtClean="0"/>
              <a:t>Bør du være akademisk eller folkelig?</a:t>
            </a:r>
          </a:p>
          <a:p>
            <a:r>
              <a:rPr lang="nb-NO" sz="2400" dirty="0" smtClean="0"/>
              <a:t>Skal du bruke humor?</a:t>
            </a:r>
          </a:p>
          <a:p>
            <a:r>
              <a:rPr lang="nb-NO" sz="2400" dirty="0" smtClean="0"/>
              <a:t>Skal du si mye eller lite?</a:t>
            </a:r>
            <a:endParaRPr lang="nb-NO" sz="2400" dirty="0"/>
          </a:p>
        </p:txBody>
      </p:sp>
      <p:sp>
        <p:nvSpPr>
          <p:cNvPr id="4" name="Plassholder for bunntekst 3"/>
          <p:cNvSpPr>
            <a:spLocks noGrp="1"/>
          </p:cNvSpPr>
          <p:nvPr>
            <p:ph type="ftr" sz="quarter" idx="11"/>
          </p:nvPr>
        </p:nvSpPr>
        <p:spPr/>
        <p:txBody>
          <a:bodyPr/>
          <a:lstStyle/>
          <a:p>
            <a:r>
              <a:rPr lang="nn-NO"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14</a:t>
            </a:fld>
            <a:endParaRPr lang="nn-N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rgbClr val="8EC182"/>
          </a:solidFill>
        </p:spPr>
        <p:txBody>
          <a:bodyPr>
            <a:noAutofit/>
          </a:bodyPr>
          <a:lstStyle/>
          <a:p>
            <a:r>
              <a:rPr lang="nb-NO" sz="3200" dirty="0" smtClean="0"/>
              <a:t>6. </a:t>
            </a:r>
            <a:r>
              <a:rPr lang="nn-NO" sz="3200" dirty="0" smtClean="0"/>
              <a:t>Hvilken kanal skal du velge for formidling av ditt budskap?</a:t>
            </a:r>
            <a:br>
              <a:rPr lang="nn-NO" sz="3200" dirty="0" smtClean="0"/>
            </a:br>
            <a:endParaRPr lang="nb-NO" sz="3200" dirty="0"/>
          </a:p>
        </p:txBody>
      </p:sp>
      <p:sp>
        <p:nvSpPr>
          <p:cNvPr id="3" name="Plassholder for innhold 2"/>
          <p:cNvSpPr>
            <a:spLocks noGrp="1"/>
          </p:cNvSpPr>
          <p:nvPr>
            <p:ph idx="1"/>
          </p:nvPr>
        </p:nvSpPr>
        <p:spPr/>
        <p:txBody>
          <a:bodyPr>
            <a:normAutofit/>
          </a:bodyPr>
          <a:lstStyle/>
          <a:p>
            <a:pPr>
              <a:buNone/>
            </a:pPr>
            <a:r>
              <a:rPr lang="nb-NO" sz="2400" dirty="0" smtClean="0"/>
              <a:t>Vi kommuniserer ofte gjennom flere kanaler. Det kan være lurt å tenke på rekkefølgen.</a:t>
            </a:r>
          </a:p>
          <a:p>
            <a:r>
              <a:rPr lang="nb-NO" sz="2400" dirty="0" smtClean="0"/>
              <a:t>Direkte personlig kontakt – et planlagt møte, et tilfeldig møte, en telefon, en e-post, via sms, et brev?</a:t>
            </a:r>
          </a:p>
          <a:p>
            <a:r>
              <a:rPr lang="nb-NO" sz="2400" dirty="0" smtClean="0"/>
              <a:t>Indirekte personlig kontakt – på en konferanse, et arrangement, holder du et foredrag?</a:t>
            </a:r>
          </a:p>
          <a:p>
            <a:r>
              <a:rPr lang="nb-NO" sz="2400" dirty="0" smtClean="0"/>
              <a:t>Massekommunikasjon – formidler du ditt budskap gjennom en annonse?</a:t>
            </a:r>
          </a:p>
          <a:p>
            <a:r>
              <a:rPr lang="nb-NO" sz="2400" dirty="0" smtClean="0"/>
              <a:t>Redaksjonell kontakt – skriver du en kronikk eller et leserinnlegg, blir du omtalt vedr din sak? </a:t>
            </a:r>
            <a:endParaRPr lang="nb-NO" sz="2400" dirty="0"/>
          </a:p>
        </p:txBody>
      </p:sp>
      <p:sp>
        <p:nvSpPr>
          <p:cNvPr id="4" name="Plassholder for bunntekst 3"/>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15</a:t>
            </a:fld>
            <a:endParaRPr lang="nn-NO"/>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76200"/>
            <a:ext cx="8229600" cy="1143000"/>
          </a:xfrm>
          <a:solidFill>
            <a:srgbClr val="8EC182"/>
          </a:solidFill>
        </p:spPr>
        <p:txBody>
          <a:bodyPr>
            <a:normAutofit/>
          </a:bodyPr>
          <a:lstStyle/>
          <a:p>
            <a:r>
              <a:rPr lang="nb-NO" sz="3200" dirty="0" smtClean="0"/>
              <a:t>7. </a:t>
            </a:r>
            <a:r>
              <a:rPr lang="nn-NO" sz="3200" dirty="0" smtClean="0"/>
              <a:t>Hvordan skal du respondere på respons?</a:t>
            </a:r>
            <a:br>
              <a:rPr lang="nn-NO" sz="3200" dirty="0" smtClean="0"/>
            </a:br>
            <a:endParaRPr lang="nb-NO" sz="3200" dirty="0"/>
          </a:p>
        </p:txBody>
      </p:sp>
      <p:sp>
        <p:nvSpPr>
          <p:cNvPr id="3" name="Plassholder for innhold 2"/>
          <p:cNvSpPr>
            <a:spLocks noGrp="1"/>
          </p:cNvSpPr>
          <p:nvPr>
            <p:ph idx="1"/>
          </p:nvPr>
        </p:nvSpPr>
        <p:spPr>
          <a:xfrm>
            <a:off x="457200" y="1447800"/>
            <a:ext cx="8229600" cy="4525963"/>
          </a:xfrm>
        </p:spPr>
        <p:txBody>
          <a:bodyPr>
            <a:normAutofit/>
          </a:bodyPr>
          <a:lstStyle/>
          <a:p>
            <a:r>
              <a:rPr lang="nb-NO" sz="2000" dirty="0" smtClean="0"/>
              <a:t>Om du har direkte personlig kontakt, må du tenke over hvordan du skal håndtere innvendinger. Det kan også komme spørsmål og kommentarer du ikke har forventet. Øv inn noen egnete formuleringer på at du kommer tilbake med mer spesifikk info.</a:t>
            </a:r>
          </a:p>
          <a:p>
            <a:pPr>
              <a:buNone/>
            </a:pPr>
            <a:endParaRPr lang="nb-NO" sz="2000" dirty="0" smtClean="0"/>
          </a:p>
          <a:p>
            <a:r>
              <a:rPr lang="nb-NO" sz="2000" dirty="0" smtClean="0"/>
              <a:t>Om du har uttalt deg i media kan du få respons fra mottaker du kanskje ikke hadde forberedt deg på. Hva er handlingsplanen da?</a:t>
            </a:r>
          </a:p>
          <a:p>
            <a:pPr>
              <a:buNone/>
            </a:pPr>
            <a:endParaRPr lang="nb-NO" sz="2000" dirty="0" smtClean="0"/>
          </a:p>
          <a:p>
            <a:r>
              <a:rPr lang="nb-NO" sz="2000" dirty="0" smtClean="0"/>
              <a:t>Har du uttalt deg utydelig eller upresist kan det oppstå misforståelser som du må håndtere.</a:t>
            </a:r>
          </a:p>
          <a:p>
            <a:pPr>
              <a:buNone/>
            </a:pPr>
            <a:endParaRPr lang="nb-NO" sz="2000" dirty="0" smtClean="0"/>
          </a:p>
          <a:p>
            <a:r>
              <a:rPr lang="nb-NO" sz="2000" dirty="0" smtClean="0"/>
              <a:t>Hva om mottaker blir kjempe begeistret for ditt budskap? Hvordan går du videre?</a:t>
            </a:r>
            <a:endParaRPr lang="nb-NO" sz="2000" dirty="0"/>
          </a:p>
        </p:txBody>
      </p:sp>
      <p:sp>
        <p:nvSpPr>
          <p:cNvPr id="4" name="Plassholder for bunntekst 3"/>
          <p:cNvSpPr>
            <a:spLocks noGrp="1"/>
          </p:cNvSpPr>
          <p:nvPr>
            <p:ph type="ftr" sz="quarter" idx="11"/>
          </p:nvPr>
        </p:nvSpPr>
        <p:spPr/>
        <p:txBody>
          <a:bodyPr/>
          <a:lstStyle/>
          <a:p>
            <a:r>
              <a:rPr lang="nn-NO"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16</a:t>
            </a:fld>
            <a:endParaRPr lang="nn-N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52400"/>
            <a:ext cx="8229600" cy="1143000"/>
          </a:xfrm>
          <a:solidFill>
            <a:srgbClr val="8EC182"/>
          </a:solidFill>
        </p:spPr>
        <p:txBody>
          <a:bodyPr>
            <a:normAutofit/>
          </a:bodyPr>
          <a:lstStyle/>
          <a:p>
            <a:r>
              <a:rPr lang="nb-NO" sz="2400" dirty="0" smtClean="0"/>
              <a:t>Oppsummert: en kompleks modell for kommunikasjon</a:t>
            </a:r>
            <a:endParaRPr lang="nb-NO" sz="2400" dirty="0"/>
          </a:p>
        </p:txBody>
      </p:sp>
      <p:sp>
        <p:nvSpPr>
          <p:cNvPr id="4" name="Plassholder for bunntekst 3"/>
          <p:cNvSpPr>
            <a:spLocks noGrp="1"/>
          </p:cNvSpPr>
          <p:nvPr>
            <p:ph type="ftr" sz="quarter" idx="11"/>
          </p:nvPr>
        </p:nvSpPr>
        <p:spPr/>
        <p:txBody>
          <a:bodyPr/>
          <a:lstStyle/>
          <a:p>
            <a:r>
              <a:rPr lang="nn-NO"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17</a:t>
            </a:fld>
            <a:endParaRPr lang="nn-NO"/>
          </a:p>
        </p:txBody>
      </p:sp>
      <p:pic>
        <p:nvPicPr>
          <p:cNvPr id="6" name="Bilde 5"/>
          <p:cNvPicPr>
            <a:picLocks noChangeAspect="1"/>
          </p:cNvPicPr>
          <p:nvPr/>
        </p:nvPicPr>
        <p:blipFill>
          <a:blip r:embed="rId2"/>
          <a:stretch>
            <a:fillRect/>
          </a:stretch>
        </p:blipFill>
        <p:spPr>
          <a:xfrm>
            <a:off x="1104900" y="1574800"/>
            <a:ext cx="6934200" cy="4140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Lykke til!</a:t>
            </a:r>
            <a:endParaRPr lang="nb-NO" dirty="0"/>
          </a:p>
        </p:txBody>
      </p:sp>
      <p:sp>
        <p:nvSpPr>
          <p:cNvPr id="4" name="Plassholder for bunntekst 3"/>
          <p:cNvSpPr>
            <a:spLocks noGrp="1"/>
          </p:cNvSpPr>
          <p:nvPr>
            <p:ph type="ftr" sz="quarter" idx="11"/>
          </p:nvPr>
        </p:nvSpPr>
        <p:spPr/>
        <p:txBody>
          <a:bodyPr/>
          <a:lstStyle/>
          <a:p>
            <a:r>
              <a:rPr lang="nn-NO"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18</a:t>
            </a:fld>
            <a:endParaRPr lang="nn-NO"/>
          </a:p>
        </p:txBody>
      </p:sp>
      <p:pic>
        <p:nvPicPr>
          <p:cNvPr id="6" name="Bild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2889250" y="2406650"/>
            <a:ext cx="3365500" cy="2044700"/>
          </a:xfrm>
          <a:prstGeom prst="rect">
            <a:avLst/>
          </a:prstGeom>
        </p:spPr>
      </p:pic>
      <p:pic>
        <p:nvPicPr>
          <p:cNvPr id="7" name="Bilde 6"/>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295399" y="1666911"/>
            <a:ext cx="6412159" cy="389568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554162"/>
          </a:xfrm>
          <a:solidFill>
            <a:srgbClr val="8EC182"/>
          </a:solidFill>
        </p:spPr>
        <p:txBody>
          <a:bodyPr>
            <a:normAutofit fontScale="90000"/>
          </a:bodyPr>
          <a:lstStyle/>
          <a:p>
            <a:r>
              <a:rPr lang="nb-NO" sz="3200" dirty="0" smtClean="0"/>
              <a:t>GOD kommunikasjon</a:t>
            </a:r>
            <a:br>
              <a:rPr lang="nb-NO" sz="3200" dirty="0" smtClean="0"/>
            </a:br>
            <a:r>
              <a:rPr lang="nb-NO" sz="3200" dirty="0" smtClean="0"/>
              <a:t>kan være lett og vanskelig</a:t>
            </a:r>
            <a:br>
              <a:rPr lang="nb-NO" sz="3200" dirty="0" smtClean="0"/>
            </a:br>
            <a:endParaRPr lang="nb-NO" sz="3200" dirty="0"/>
          </a:p>
        </p:txBody>
      </p:sp>
      <p:sp>
        <p:nvSpPr>
          <p:cNvPr id="3" name="Plassholder for innhold 2"/>
          <p:cNvSpPr>
            <a:spLocks noGrp="1"/>
          </p:cNvSpPr>
          <p:nvPr>
            <p:ph idx="1"/>
          </p:nvPr>
        </p:nvSpPr>
        <p:spPr>
          <a:xfrm>
            <a:off x="457200" y="2286000"/>
            <a:ext cx="8229600" cy="3840163"/>
          </a:xfrm>
        </p:spPr>
        <p:txBody>
          <a:bodyPr>
            <a:normAutofit/>
          </a:bodyPr>
          <a:lstStyle/>
          <a:p>
            <a:r>
              <a:rPr lang="nb-NO" sz="2000" dirty="0" smtClean="0"/>
              <a:t>Vi er alle eksperter på kommunikasjon!</a:t>
            </a:r>
          </a:p>
          <a:p>
            <a:endParaRPr lang="nb-NO" sz="2000" dirty="0" smtClean="0"/>
          </a:p>
          <a:p>
            <a:r>
              <a:rPr lang="nb-NO" sz="2000" dirty="0" smtClean="0"/>
              <a:t>Vi har alle gode og dårlige erfaringer med vår egen evne til å kommunisere.</a:t>
            </a:r>
          </a:p>
          <a:p>
            <a:pPr>
              <a:buNone/>
            </a:pPr>
            <a:endParaRPr/>
          </a:p>
          <a:p>
            <a:r>
              <a:rPr lang="nb-NO" sz="2000" dirty="0" smtClean="0"/>
              <a:t>Gjennom mediebildet ser vi stadig eksempler på politikere og næringslivsledere som har kommunisert dårlig.</a:t>
            </a:r>
          </a:p>
          <a:p>
            <a:pPr>
              <a:buNone/>
            </a:pPr>
            <a:endParaRPr/>
          </a:p>
          <a:p>
            <a:r>
              <a:rPr lang="nb-NO" sz="2000" dirty="0" smtClean="0"/>
              <a:t>I privatlivet vårt (eks i parforholdet!) har vi mange eksempler på at vi snakker forbi hverandre!</a:t>
            </a:r>
          </a:p>
          <a:p>
            <a:endParaRPr lang="nb-NO" sz="2000" dirty="0" smtClean="0"/>
          </a:p>
          <a:p>
            <a:endParaRPr lang="nb-NO" sz="2000" dirty="0" smtClean="0"/>
          </a:p>
          <a:p>
            <a:endParaRPr lang="nb-NO" dirty="0"/>
          </a:p>
        </p:txBody>
      </p:sp>
      <p:sp>
        <p:nvSpPr>
          <p:cNvPr id="4" name="Plassholder for bunntekst 3"/>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2</a:t>
            </a:fld>
            <a:endParaRPr lang="nn-NO"/>
          </a:p>
        </p:txBody>
      </p:sp>
      <p:pic>
        <p:nvPicPr>
          <p:cNvPr id="6" name="Bilde 5"/>
          <p:cNvPicPr>
            <a:picLocks noChangeAspect="1"/>
          </p:cNvPicPr>
          <p:nvPr/>
        </p:nvPicPr>
        <p:blipFill>
          <a:blip r:embed="rId2"/>
          <a:stretch>
            <a:fillRect/>
          </a:stretch>
        </p:blipFill>
        <p:spPr>
          <a:xfrm>
            <a:off x="152400" y="5807075"/>
            <a:ext cx="914400" cy="914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rgbClr val="8EC182"/>
          </a:solidFill>
        </p:spPr>
        <p:txBody>
          <a:bodyPr>
            <a:normAutofit/>
          </a:bodyPr>
          <a:lstStyle/>
          <a:p>
            <a:r>
              <a:rPr lang="nb-NO" sz="3200" dirty="0" smtClean="0"/>
              <a:t>Vi ØNSKER god kommunikasjon!</a:t>
            </a:r>
            <a:endParaRPr lang="nb-NO" sz="3200" dirty="0"/>
          </a:p>
        </p:txBody>
      </p:sp>
      <p:sp>
        <p:nvSpPr>
          <p:cNvPr id="3" name="Plassholder for innhold 2"/>
          <p:cNvSpPr>
            <a:spLocks noGrp="1"/>
          </p:cNvSpPr>
          <p:nvPr>
            <p:ph idx="1"/>
          </p:nvPr>
        </p:nvSpPr>
        <p:spPr/>
        <p:txBody>
          <a:bodyPr>
            <a:normAutofit/>
          </a:bodyPr>
          <a:lstStyle/>
          <a:p>
            <a:endParaRPr lang="nb-NO" sz="1600" dirty="0" smtClean="0"/>
          </a:p>
          <a:p>
            <a:r>
              <a:rPr lang="nb-NO" sz="1800" dirty="0" smtClean="0"/>
              <a:t>Dette foredraget tar det som forutsetning at vi nå er på en profesjonell arena. Det jeg skal kommunisere er drevet av et foretningsmessig ønske å oppnå GOD kommunikasjon med ulike målgrupper.</a:t>
            </a:r>
          </a:p>
          <a:p>
            <a:endParaRPr lang="nb-NO" sz="1800" dirty="0" smtClean="0"/>
          </a:p>
          <a:p>
            <a:r>
              <a:rPr lang="nb-NO" sz="1800" dirty="0" smtClean="0"/>
              <a:t>(Privat kan vi nemlig ha andre intensjoner!)</a:t>
            </a:r>
          </a:p>
          <a:p>
            <a:endParaRPr lang="nb-NO" sz="1800" dirty="0" smtClean="0"/>
          </a:p>
          <a:p>
            <a:r>
              <a:rPr lang="nb-NO" sz="1800" dirty="0" smtClean="0"/>
              <a:t>Trusselen for ikke å oppnå GOD kommunikasjon kan være høy. Vi kan miste kunder, kontakt med politikere, med fylkesadministrasjon og grupper som er viktige for oss. Vi kan forbli anonyme! </a:t>
            </a:r>
            <a:endParaRPr lang="nb-NO" sz="1800" dirty="0"/>
          </a:p>
        </p:txBody>
      </p:sp>
      <p:sp>
        <p:nvSpPr>
          <p:cNvPr id="4" name="Plassholder for bunntekst 3"/>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3</a:t>
            </a:fld>
            <a:endParaRPr lang="nn-NO"/>
          </a:p>
        </p:txBody>
      </p:sp>
      <p:pic>
        <p:nvPicPr>
          <p:cNvPr id="6" name="Bilde 5"/>
          <p:cNvPicPr>
            <a:picLocks noChangeAspect="1"/>
          </p:cNvPicPr>
          <p:nvPr/>
        </p:nvPicPr>
        <p:blipFill>
          <a:blip r:embed="rId2"/>
          <a:stretch>
            <a:fillRect/>
          </a:stretch>
        </p:blipFill>
        <p:spPr>
          <a:xfrm>
            <a:off x="5638800" y="4657727"/>
            <a:ext cx="2819400" cy="1327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4">
              <a:lumMod val="60000"/>
              <a:lumOff val="40000"/>
            </a:schemeClr>
          </a:solidFill>
        </p:spPr>
        <p:txBody>
          <a:bodyPr>
            <a:normAutofit/>
          </a:bodyPr>
          <a:lstStyle/>
          <a:p>
            <a:r>
              <a:rPr lang="nb-NO" sz="3200" dirty="0" smtClean="0"/>
              <a:t>En enkel kommunikasjonsmodell</a:t>
            </a:r>
            <a:r>
              <a:rPr lang="nb-NO" dirty="0" smtClean="0"/>
              <a:t/>
            </a:r>
            <a:br>
              <a:rPr lang="nb-NO" dirty="0" smtClean="0"/>
            </a:br>
            <a:r>
              <a:rPr lang="nb-NO" sz="1400" dirty="0" smtClean="0"/>
              <a:t>trinn 1</a:t>
            </a:r>
            <a:endParaRPr lang="nb-NO" dirty="0"/>
          </a:p>
        </p:txBody>
      </p:sp>
      <p:sp>
        <p:nvSpPr>
          <p:cNvPr id="4" name="Plassholder for bunntekst 3"/>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4</a:t>
            </a:fld>
            <a:endParaRPr lang="nn-NO"/>
          </a:p>
        </p:txBody>
      </p:sp>
      <p:sp>
        <p:nvSpPr>
          <p:cNvPr id="6" name="Rektangel 5"/>
          <p:cNvSpPr/>
          <p:nvPr/>
        </p:nvSpPr>
        <p:spPr>
          <a:xfrm>
            <a:off x="762000" y="2667000"/>
            <a:ext cx="13716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Sender</a:t>
            </a:r>
            <a:endParaRPr lang="nb-NO" dirty="0"/>
          </a:p>
        </p:txBody>
      </p:sp>
      <p:sp>
        <p:nvSpPr>
          <p:cNvPr id="7" name="Rektangel 6"/>
          <p:cNvSpPr/>
          <p:nvPr/>
        </p:nvSpPr>
        <p:spPr>
          <a:xfrm>
            <a:off x="6934200" y="2667000"/>
            <a:ext cx="14478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Mottaker</a:t>
            </a:r>
            <a:endParaRPr lang="nb-NO" dirty="0"/>
          </a:p>
        </p:txBody>
      </p:sp>
      <p:sp>
        <p:nvSpPr>
          <p:cNvPr id="8" name="Tolvkant 7"/>
          <p:cNvSpPr/>
          <p:nvPr/>
        </p:nvSpPr>
        <p:spPr>
          <a:xfrm>
            <a:off x="4038600" y="2667000"/>
            <a:ext cx="1447800" cy="1295400"/>
          </a:xfrm>
          <a:prstGeom prst="dodec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Kanal</a:t>
            </a:r>
            <a:endParaRPr lang="nb-N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rgbClr val="8EC182"/>
          </a:solidFill>
        </p:spPr>
        <p:txBody>
          <a:bodyPr>
            <a:normAutofit/>
          </a:bodyPr>
          <a:lstStyle/>
          <a:p>
            <a:r>
              <a:rPr lang="nb-NO" sz="3200" dirty="0" smtClean="0"/>
              <a:t>En enkel kommunikasjonsmodell</a:t>
            </a:r>
            <a:r>
              <a:rPr lang="nb-NO" dirty="0" smtClean="0"/>
              <a:t/>
            </a:r>
            <a:br>
              <a:rPr lang="nb-NO" dirty="0" smtClean="0"/>
            </a:br>
            <a:r>
              <a:rPr lang="nb-NO" sz="1400" dirty="0" smtClean="0"/>
              <a:t>trinn to</a:t>
            </a:r>
            <a:endParaRPr lang="nb-NO" dirty="0"/>
          </a:p>
        </p:txBody>
      </p:sp>
      <p:sp>
        <p:nvSpPr>
          <p:cNvPr id="4" name="Plassholder for bunntekst 3"/>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5</a:t>
            </a:fld>
            <a:endParaRPr lang="nn-NO"/>
          </a:p>
        </p:txBody>
      </p:sp>
      <p:sp>
        <p:nvSpPr>
          <p:cNvPr id="6" name="Rektangel 5"/>
          <p:cNvSpPr/>
          <p:nvPr/>
        </p:nvSpPr>
        <p:spPr>
          <a:xfrm>
            <a:off x="76200" y="3657600"/>
            <a:ext cx="13716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Sender</a:t>
            </a:r>
            <a:endParaRPr lang="nb-NO" dirty="0"/>
          </a:p>
        </p:txBody>
      </p:sp>
      <p:sp>
        <p:nvSpPr>
          <p:cNvPr id="7" name="Rektangel 6"/>
          <p:cNvSpPr/>
          <p:nvPr/>
        </p:nvSpPr>
        <p:spPr>
          <a:xfrm>
            <a:off x="7658100" y="3657600"/>
            <a:ext cx="14478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Mottaker</a:t>
            </a:r>
            <a:endParaRPr lang="nb-NO" dirty="0"/>
          </a:p>
        </p:txBody>
      </p:sp>
      <p:sp>
        <p:nvSpPr>
          <p:cNvPr id="8" name="Tolvkant 7"/>
          <p:cNvSpPr/>
          <p:nvPr/>
        </p:nvSpPr>
        <p:spPr>
          <a:xfrm>
            <a:off x="4038600" y="3657600"/>
            <a:ext cx="1447800" cy="1295400"/>
          </a:xfrm>
          <a:prstGeom prst="dodec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Kanal</a:t>
            </a:r>
            <a:endParaRPr lang="nb-NO" dirty="0"/>
          </a:p>
        </p:txBody>
      </p:sp>
      <p:cxnSp>
        <p:nvCxnSpPr>
          <p:cNvPr id="10" name="Rett pil 9"/>
          <p:cNvCxnSpPr>
            <a:stCxn id="6" idx="3"/>
          </p:cNvCxnSpPr>
          <p:nvPr/>
        </p:nvCxnSpPr>
        <p:spPr>
          <a:xfrm>
            <a:off x="1447800" y="4305300"/>
            <a:ext cx="2400300" cy="19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kstSylinder 11"/>
          <p:cNvSpPr txBox="1"/>
          <p:nvPr/>
        </p:nvSpPr>
        <p:spPr>
          <a:xfrm>
            <a:off x="1905000" y="3962400"/>
            <a:ext cx="1371600" cy="646331"/>
          </a:xfrm>
          <a:prstGeom prst="rect">
            <a:avLst/>
          </a:prstGeom>
          <a:noFill/>
        </p:spPr>
        <p:txBody>
          <a:bodyPr wrap="square" rtlCol="0">
            <a:spAutoFit/>
          </a:bodyPr>
          <a:lstStyle/>
          <a:p>
            <a:r>
              <a:rPr lang="nb-NO" dirty="0" smtClean="0"/>
              <a:t>Budskap / innkoding</a:t>
            </a:r>
            <a:endParaRPr lang="nb-NO" dirty="0"/>
          </a:p>
        </p:txBody>
      </p:sp>
      <p:cxnSp>
        <p:nvCxnSpPr>
          <p:cNvPr id="14" name="Rett pil 13"/>
          <p:cNvCxnSpPr/>
          <p:nvPr/>
        </p:nvCxnSpPr>
        <p:spPr>
          <a:xfrm>
            <a:off x="5486400" y="4324350"/>
            <a:ext cx="1828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kstSylinder 15"/>
          <p:cNvSpPr txBox="1"/>
          <p:nvPr/>
        </p:nvSpPr>
        <p:spPr>
          <a:xfrm>
            <a:off x="5791200" y="3974068"/>
            <a:ext cx="1371600" cy="369332"/>
          </a:xfrm>
          <a:prstGeom prst="rect">
            <a:avLst/>
          </a:prstGeom>
          <a:noFill/>
        </p:spPr>
        <p:txBody>
          <a:bodyPr wrap="square" rtlCol="0">
            <a:spAutoFit/>
          </a:bodyPr>
          <a:lstStyle/>
          <a:p>
            <a:r>
              <a:rPr lang="nb-NO" dirty="0" smtClean="0"/>
              <a:t>Avkoding</a:t>
            </a:r>
            <a:endParaRPr lang="nb-N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rgbClr val="8EC182"/>
          </a:solidFill>
        </p:spPr>
        <p:txBody>
          <a:bodyPr>
            <a:normAutofit/>
          </a:bodyPr>
          <a:lstStyle/>
          <a:p>
            <a:r>
              <a:rPr lang="nb-NO" sz="3200" dirty="0" smtClean="0"/>
              <a:t>En enkel kommunikasjonsmodell</a:t>
            </a:r>
            <a:br>
              <a:rPr lang="nb-NO" sz="3200" dirty="0" smtClean="0"/>
            </a:br>
            <a:r>
              <a:rPr lang="nb-NO" sz="1400" dirty="0" smtClean="0"/>
              <a:t>trinn tre</a:t>
            </a:r>
            <a:endParaRPr lang="nb-NO" sz="1400" dirty="0"/>
          </a:p>
        </p:txBody>
      </p:sp>
      <p:sp>
        <p:nvSpPr>
          <p:cNvPr id="4" name="Plassholder for bunntekst 3"/>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6</a:t>
            </a:fld>
            <a:endParaRPr lang="nn-NO"/>
          </a:p>
        </p:txBody>
      </p:sp>
      <p:sp>
        <p:nvSpPr>
          <p:cNvPr id="6" name="Rektangel 5"/>
          <p:cNvSpPr/>
          <p:nvPr/>
        </p:nvSpPr>
        <p:spPr>
          <a:xfrm>
            <a:off x="76200" y="3733800"/>
            <a:ext cx="13716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Sender</a:t>
            </a:r>
            <a:endParaRPr lang="nb-NO" dirty="0"/>
          </a:p>
        </p:txBody>
      </p:sp>
      <p:sp>
        <p:nvSpPr>
          <p:cNvPr id="7" name="Rektangel 6"/>
          <p:cNvSpPr/>
          <p:nvPr/>
        </p:nvSpPr>
        <p:spPr>
          <a:xfrm>
            <a:off x="7658100" y="3733800"/>
            <a:ext cx="14478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Mottaker</a:t>
            </a:r>
            <a:endParaRPr lang="nb-NO" dirty="0"/>
          </a:p>
        </p:txBody>
      </p:sp>
      <p:sp>
        <p:nvSpPr>
          <p:cNvPr id="8" name="Tolvkant 7"/>
          <p:cNvSpPr/>
          <p:nvPr/>
        </p:nvSpPr>
        <p:spPr>
          <a:xfrm>
            <a:off x="4038600" y="3733800"/>
            <a:ext cx="1447800" cy="1295400"/>
          </a:xfrm>
          <a:prstGeom prst="dodec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Kanal</a:t>
            </a:r>
            <a:endParaRPr lang="nb-NO" dirty="0"/>
          </a:p>
        </p:txBody>
      </p:sp>
      <p:cxnSp>
        <p:nvCxnSpPr>
          <p:cNvPr id="10" name="Rett pil 9"/>
          <p:cNvCxnSpPr>
            <a:stCxn id="6" idx="3"/>
          </p:cNvCxnSpPr>
          <p:nvPr/>
        </p:nvCxnSpPr>
        <p:spPr>
          <a:xfrm>
            <a:off x="1447800" y="4381500"/>
            <a:ext cx="2400300" cy="19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Rett pil 13"/>
          <p:cNvCxnSpPr/>
          <p:nvPr/>
        </p:nvCxnSpPr>
        <p:spPr>
          <a:xfrm>
            <a:off x="5486400" y="4400550"/>
            <a:ext cx="1828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kstSylinder 10"/>
          <p:cNvSpPr txBox="1"/>
          <p:nvPr/>
        </p:nvSpPr>
        <p:spPr>
          <a:xfrm>
            <a:off x="3352800" y="1676399"/>
            <a:ext cx="2895600" cy="369332"/>
          </a:xfrm>
          <a:prstGeom prst="rect">
            <a:avLst/>
          </a:prstGeom>
          <a:noFill/>
        </p:spPr>
        <p:txBody>
          <a:bodyPr wrap="square" rtlCol="0">
            <a:spAutoFit/>
          </a:bodyPr>
          <a:lstStyle/>
          <a:p>
            <a:pPr algn="ctr"/>
            <a:r>
              <a:rPr lang="nb-NO" dirty="0" smtClean="0"/>
              <a:t>S T Ø Y</a:t>
            </a:r>
            <a:endParaRPr lang="nb-NO" dirty="0"/>
          </a:p>
        </p:txBody>
      </p:sp>
      <p:cxnSp>
        <p:nvCxnSpPr>
          <p:cNvPr id="13" name="Rett pil 12"/>
          <p:cNvCxnSpPr>
            <a:stCxn id="11" idx="2"/>
          </p:cNvCxnSpPr>
          <p:nvPr/>
        </p:nvCxnSpPr>
        <p:spPr>
          <a:xfrm rot="5400000">
            <a:off x="3385066" y="2013465"/>
            <a:ext cx="1383268" cy="1447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Rett pil 14"/>
          <p:cNvCxnSpPr>
            <a:stCxn id="11" idx="2"/>
          </p:cNvCxnSpPr>
          <p:nvPr/>
        </p:nvCxnSpPr>
        <p:spPr>
          <a:xfrm rot="16200000" flipH="1">
            <a:off x="4947166" y="1899165"/>
            <a:ext cx="1383268"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Rett pil 15"/>
          <p:cNvCxnSpPr>
            <a:stCxn id="11" idx="2"/>
          </p:cNvCxnSpPr>
          <p:nvPr/>
        </p:nvCxnSpPr>
        <p:spPr>
          <a:xfrm rot="5400000">
            <a:off x="4299466" y="2546865"/>
            <a:ext cx="100226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kstSylinder 16"/>
          <p:cNvSpPr txBox="1"/>
          <p:nvPr/>
        </p:nvSpPr>
        <p:spPr>
          <a:xfrm>
            <a:off x="1905000" y="4001869"/>
            <a:ext cx="1371600" cy="646331"/>
          </a:xfrm>
          <a:prstGeom prst="rect">
            <a:avLst/>
          </a:prstGeom>
          <a:noFill/>
        </p:spPr>
        <p:txBody>
          <a:bodyPr wrap="square" rtlCol="0">
            <a:spAutoFit/>
          </a:bodyPr>
          <a:lstStyle/>
          <a:p>
            <a:r>
              <a:rPr lang="nb-NO" dirty="0" smtClean="0"/>
              <a:t>Budskap / innkoding</a:t>
            </a:r>
            <a:endParaRPr lang="nb-NO" dirty="0"/>
          </a:p>
        </p:txBody>
      </p:sp>
      <p:sp>
        <p:nvSpPr>
          <p:cNvPr id="18" name="TekstSylinder 17"/>
          <p:cNvSpPr txBox="1"/>
          <p:nvPr/>
        </p:nvSpPr>
        <p:spPr>
          <a:xfrm>
            <a:off x="5791200" y="4050268"/>
            <a:ext cx="1371600" cy="369332"/>
          </a:xfrm>
          <a:prstGeom prst="rect">
            <a:avLst/>
          </a:prstGeom>
          <a:noFill/>
        </p:spPr>
        <p:txBody>
          <a:bodyPr wrap="square" rtlCol="0">
            <a:spAutoFit/>
          </a:bodyPr>
          <a:lstStyle/>
          <a:p>
            <a:r>
              <a:rPr lang="nb-NO" dirty="0" smtClean="0"/>
              <a:t>Avkoding</a:t>
            </a:r>
            <a:endParaRPr lang="nb-N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7</a:t>
            </a:fld>
            <a:endParaRPr lang="nn-NO"/>
          </a:p>
        </p:txBody>
      </p:sp>
      <p:sp>
        <p:nvSpPr>
          <p:cNvPr id="6" name="Rektangel 5"/>
          <p:cNvSpPr/>
          <p:nvPr/>
        </p:nvSpPr>
        <p:spPr>
          <a:xfrm>
            <a:off x="762000" y="2667000"/>
            <a:ext cx="13716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Sender</a:t>
            </a:r>
            <a:endParaRPr lang="nb-NO" dirty="0"/>
          </a:p>
        </p:txBody>
      </p:sp>
      <p:sp>
        <p:nvSpPr>
          <p:cNvPr id="7" name="Rektangel 6"/>
          <p:cNvSpPr/>
          <p:nvPr/>
        </p:nvSpPr>
        <p:spPr>
          <a:xfrm>
            <a:off x="7239000" y="2667000"/>
            <a:ext cx="14478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Mottaker</a:t>
            </a:r>
            <a:endParaRPr lang="nb-NO" dirty="0"/>
          </a:p>
        </p:txBody>
      </p:sp>
      <p:sp>
        <p:nvSpPr>
          <p:cNvPr id="8" name="Tolvkant 7"/>
          <p:cNvSpPr/>
          <p:nvPr/>
        </p:nvSpPr>
        <p:spPr>
          <a:xfrm>
            <a:off x="4038600" y="2667000"/>
            <a:ext cx="1447800" cy="1295400"/>
          </a:xfrm>
          <a:prstGeom prst="dodecagon">
            <a:avLst/>
          </a:prstGeom>
          <a:solidFill>
            <a:srgbClr val="981322"/>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nb-NO" dirty="0" smtClean="0"/>
              <a:t>Kanal</a:t>
            </a:r>
            <a:endParaRPr lang="nb-NO" dirty="0"/>
          </a:p>
        </p:txBody>
      </p:sp>
      <p:cxnSp>
        <p:nvCxnSpPr>
          <p:cNvPr id="13" name="Rett pil 12"/>
          <p:cNvCxnSpPr/>
          <p:nvPr/>
        </p:nvCxnSpPr>
        <p:spPr>
          <a:xfrm>
            <a:off x="2133600" y="3505200"/>
            <a:ext cx="1752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Rett pil 14"/>
          <p:cNvCxnSpPr/>
          <p:nvPr/>
        </p:nvCxnSpPr>
        <p:spPr>
          <a:xfrm>
            <a:off x="5791200" y="3506788"/>
            <a:ext cx="1295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Rett pil 16"/>
          <p:cNvCxnSpPr/>
          <p:nvPr/>
        </p:nvCxnSpPr>
        <p:spPr>
          <a:xfrm rot="5400000">
            <a:off x="7200900" y="4610100"/>
            <a:ext cx="1295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Rett pil 18"/>
          <p:cNvCxnSpPr/>
          <p:nvPr/>
        </p:nvCxnSpPr>
        <p:spPr>
          <a:xfrm rot="10800000">
            <a:off x="1371601" y="5258594"/>
            <a:ext cx="647779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rot="5400000" flipH="1" flipV="1">
            <a:off x="837803" y="4724797"/>
            <a:ext cx="10675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kstSylinder 21"/>
          <p:cNvSpPr txBox="1"/>
          <p:nvPr/>
        </p:nvSpPr>
        <p:spPr>
          <a:xfrm>
            <a:off x="3733800" y="4812268"/>
            <a:ext cx="1981200" cy="369332"/>
          </a:xfrm>
          <a:prstGeom prst="rect">
            <a:avLst/>
          </a:prstGeom>
          <a:noFill/>
        </p:spPr>
        <p:txBody>
          <a:bodyPr wrap="square" rtlCol="0">
            <a:spAutoFit/>
          </a:bodyPr>
          <a:lstStyle/>
          <a:p>
            <a:r>
              <a:rPr lang="nb-NO" dirty="0" smtClean="0"/>
              <a:t>Tilbakemelding</a:t>
            </a:r>
            <a:endParaRPr lang="nb-NO" dirty="0"/>
          </a:p>
        </p:txBody>
      </p:sp>
      <p:sp>
        <p:nvSpPr>
          <p:cNvPr id="23" name="TekstSylinder 22"/>
          <p:cNvSpPr txBox="1"/>
          <p:nvPr/>
        </p:nvSpPr>
        <p:spPr>
          <a:xfrm>
            <a:off x="3352800" y="914400"/>
            <a:ext cx="2895600" cy="369332"/>
          </a:xfrm>
          <a:prstGeom prst="rect">
            <a:avLst/>
          </a:prstGeom>
          <a:noFill/>
        </p:spPr>
        <p:txBody>
          <a:bodyPr wrap="square" rtlCol="0">
            <a:spAutoFit/>
          </a:bodyPr>
          <a:lstStyle/>
          <a:p>
            <a:pPr algn="ctr"/>
            <a:r>
              <a:rPr lang="nb-NO" dirty="0" smtClean="0"/>
              <a:t>S T Ø Y</a:t>
            </a:r>
            <a:endParaRPr lang="nb-NO" dirty="0"/>
          </a:p>
        </p:txBody>
      </p:sp>
      <p:cxnSp>
        <p:nvCxnSpPr>
          <p:cNvPr id="25" name="Rett pil 24"/>
          <p:cNvCxnSpPr>
            <a:stCxn id="23" idx="2"/>
          </p:cNvCxnSpPr>
          <p:nvPr/>
        </p:nvCxnSpPr>
        <p:spPr>
          <a:xfrm rot="5400000">
            <a:off x="3385066" y="1251466"/>
            <a:ext cx="1383268" cy="1447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Rett pil 26"/>
          <p:cNvCxnSpPr>
            <a:stCxn id="23" idx="2"/>
          </p:cNvCxnSpPr>
          <p:nvPr/>
        </p:nvCxnSpPr>
        <p:spPr>
          <a:xfrm rot="16200000" flipH="1">
            <a:off x="4947166" y="1137166"/>
            <a:ext cx="1383268"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Rett pil 28"/>
          <p:cNvCxnSpPr>
            <a:stCxn id="23" idx="2"/>
          </p:cNvCxnSpPr>
          <p:nvPr/>
        </p:nvCxnSpPr>
        <p:spPr>
          <a:xfrm rot="5400000">
            <a:off x="4299466" y="1784866"/>
            <a:ext cx="100226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2" name="TekstSylinder 31"/>
          <p:cNvSpPr txBox="1"/>
          <p:nvPr/>
        </p:nvSpPr>
        <p:spPr>
          <a:xfrm>
            <a:off x="2362200" y="3124200"/>
            <a:ext cx="1371600" cy="646331"/>
          </a:xfrm>
          <a:prstGeom prst="rect">
            <a:avLst/>
          </a:prstGeom>
          <a:noFill/>
        </p:spPr>
        <p:txBody>
          <a:bodyPr wrap="square" rtlCol="0">
            <a:spAutoFit/>
          </a:bodyPr>
          <a:lstStyle/>
          <a:p>
            <a:r>
              <a:rPr lang="nb-NO" dirty="0" smtClean="0"/>
              <a:t>Budskap / innkoding</a:t>
            </a:r>
            <a:endParaRPr lang="nb-NO" dirty="0"/>
          </a:p>
        </p:txBody>
      </p:sp>
      <p:sp>
        <p:nvSpPr>
          <p:cNvPr id="33" name="TekstSylinder 32"/>
          <p:cNvSpPr txBox="1"/>
          <p:nvPr/>
        </p:nvSpPr>
        <p:spPr>
          <a:xfrm>
            <a:off x="5791200" y="3124200"/>
            <a:ext cx="1371600" cy="369332"/>
          </a:xfrm>
          <a:prstGeom prst="rect">
            <a:avLst/>
          </a:prstGeom>
          <a:noFill/>
        </p:spPr>
        <p:txBody>
          <a:bodyPr wrap="square" rtlCol="0">
            <a:spAutoFit/>
          </a:bodyPr>
          <a:lstStyle/>
          <a:p>
            <a:r>
              <a:rPr lang="nb-NO" dirty="0" smtClean="0"/>
              <a:t>Avkoding</a:t>
            </a:r>
            <a:endParaRPr lang="nb-N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Med andre ord!</a:t>
            </a:r>
            <a:endParaRPr lang="nb-NO" dirty="0"/>
          </a:p>
        </p:txBody>
      </p:sp>
      <p:sp>
        <p:nvSpPr>
          <p:cNvPr id="3" name="Plassholder for innhold 2"/>
          <p:cNvSpPr>
            <a:spLocks noGrp="1"/>
          </p:cNvSpPr>
          <p:nvPr>
            <p:ph idx="1"/>
          </p:nvPr>
        </p:nvSpPr>
        <p:spPr/>
        <p:txBody>
          <a:bodyPr/>
          <a:lstStyle/>
          <a:p>
            <a:r>
              <a:rPr lang="nb-NO" dirty="0" smtClean="0"/>
              <a:t>Vi ønsker å oppnå GOD kommunikasjon med våre målgrupper slik at vi kan få gjennomslag for de mål og strategier vi har satt oss.</a:t>
            </a:r>
          </a:p>
          <a:p>
            <a:endParaRPr lang="nb-NO" dirty="0"/>
          </a:p>
        </p:txBody>
      </p:sp>
      <p:sp>
        <p:nvSpPr>
          <p:cNvPr id="4" name="Plassholder for bunntekst 3"/>
          <p:cNvSpPr>
            <a:spLocks noGrp="1"/>
          </p:cNvSpPr>
          <p:nvPr>
            <p:ph type="ftr" sz="quarter" idx="11"/>
          </p:nvPr>
        </p:nvSpPr>
        <p:spPr/>
        <p:txBody>
          <a:bodyPr/>
          <a:lstStyle/>
          <a:p>
            <a:r>
              <a:rPr lang="nn-NO" dirty="0" smtClean="0"/>
              <a:t>Foredrag "Hvordan oppnå GOD kommunikasjon". Kristine Drake, 41 30 00 97</a:t>
            </a:r>
            <a:endParaRPr lang="nn-NO" dirty="0"/>
          </a:p>
        </p:txBody>
      </p:sp>
      <p:sp>
        <p:nvSpPr>
          <p:cNvPr id="5" name="Plassholder for lysbildenummer 4"/>
          <p:cNvSpPr>
            <a:spLocks noGrp="1"/>
          </p:cNvSpPr>
          <p:nvPr>
            <p:ph type="sldNum" sz="quarter" idx="12"/>
          </p:nvPr>
        </p:nvSpPr>
        <p:spPr/>
        <p:txBody>
          <a:bodyPr/>
          <a:lstStyle/>
          <a:p>
            <a:fld id="{1FC962A0-3C66-1144-8FB7-30C0570FCEDD}" type="slidenum">
              <a:rPr lang="nn-NO" smtClean="0"/>
              <a:pPr/>
              <a:t>8</a:t>
            </a:fld>
            <a:endParaRPr lang="nn-NO"/>
          </a:p>
        </p:txBody>
      </p:sp>
      <p:pic>
        <p:nvPicPr>
          <p:cNvPr id="6" name="Bild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638800" y="3733800"/>
            <a:ext cx="2755900" cy="2019300"/>
          </a:xfrm>
          <a:prstGeom prst="rect">
            <a:avLst/>
          </a:prstGeom>
        </p:spPr>
      </p:pic>
      <p:sp>
        <p:nvSpPr>
          <p:cNvPr id="7" name="TekstSylinder 6"/>
          <p:cNvSpPr txBox="1"/>
          <p:nvPr/>
        </p:nvSpPr>
        <p:spPr>
          <a:xfrm>
            <a:off x="1752600" y="4114800"/>
            <a:ext cx="3733800" cy="369332"/>
          </a:xfrm>
          <a:prstGeom prst="rect">
            <a:avLst/>
          </a:prstGeom>
          <a:noFill/>
        </p:spPr>
        <p:txBody>
          <a:bodyPr wrap="square" rtlCol="0">
            <a:spAutoFit/>
          </a:bodyPr>
          <a:lstStyle/>
          <a:p>
            <a:r>
              <a:rPr lang="nb-NO" dirty="0" smtClean="0"/>
              <a:t>La oss derfor sette i gang arbeidet!</a:t>
            </a:r>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4">
              <a:lumMod val="60000"/>
              <a:lumOff val="40000"/>
            </a:schemeClr>
          </a:solidFill>
        </p:spPr>
        <p:txBody>
          <a:bodyPr>
            <a:normAutofit/>
          </a:bodyPr>
          <a:lstStyle/>
          <a:p>
            <a:r>
              <a:rPr lang="nn-NO" sz="3200" dirty="0" smtClean="0"/>
              <a:t>Nå må DU gjøre research!</a:t>
            </a:r>
            <a:br>
              <a:rPr lang="nn-NO" sz="3200" dirty="0" smtClean="0"/>
            </a:br>
            <a:endParaRPr lang="nn-NO" sz="3200" dirty="0"/>
          </a:p>
        </p:txBody>
      </p:sp>
      <p:sp>
        <p:nvSpPr>
          <p:cNvPr id="3" name="Plassholder for innhold 2"/>
          <p:cNvSpPr>
            <a:spLocks noGrp="1"/>
          </p:cNvSpPr>
          <p:nvPr>
            <p:ph idx="1"/>
          </p:nvPr>
        </p:nvSpPr>
        <p:spPr>
          <a:xfrm>
            <a:off x="457200" y="1676400"/>
            <a:ext cx="8229600" cy="4754563"/>
          </a:xfrm>
        </p:spPr>
        <p:txBody>
          <a:bodyPr>
            <a:normAutofit/>
          </a:bodyPr>
          <a:lstStyle/>
          <a:p>
            <a:pPr marL="514350" indent="-514350">
              <a:buAutoNum type="arabicPeriod"/>
            </a:pPr>
            <a:r>
              <a:rPr lang="nn-NO" sz="2400" dirty="0" smtClean="0"/>
              <a:t>Hvem er DU som snakker?</a:t>
            </a:r>
          </a:p>
          <a:p>
            <a:pPr>
              <a:buNone/>
            </a:pPr>
            <a:r>
              <a:rPr lang="nn-NO" sz="2400" dirty="0" smtClean="0"/>
              <a:t>2. 		 Hvem er DEN du skal snakke til?</a:t>
            </a:r>
          </a:p>
          <a:p>
            <a:pPr>
              <a:buNone/>
            </a:pPr>
            <a:r>
              <a:rPr lang="nn-NO" sz="2400" dirty="0" smtClean="0"/>
              <a:t>3.    Hvorfor skal DEN du snakker til høre på deg? Hva er DIN   	unike sak?</a:t>
            </a:r>
            <a:endParaRPr lang="nb-NO" sz="2400" dirty="0" smtClean="0"/>
          </a:p>
          <a:p>
            <a:pPr marL="457200" indent="-457200">
              <a:buAutoNum type="arabicPeriod" startAt="4"/>
            </a:pPr>
            <a:r>
              <a:rPr lang="nn-NO" sz="2400" dirty="0" smtClean="0"/>
              <a:t>Hvem konkurrerer du med om oppmerksomheten?</a:t>
            </a:r>
          </a:p>
          <a:p>
            <a:pPr marL="457200" indent="-457200">
              <a:buAutoNum type="arabicPeriod" startAt="4"/>
            </a:pPr>
            <a:r>
              <a:rPr lang="nn-NO" sz="2400" dirty="0" smtClean="0"/>
              <a:t>Hvordan skal du formulere budskapet ditt?</a:t>
            </a:r>
          </a:p>
          <a:p>
            <a:pPr marL="457200" indent="-457200">
              <a:buAutoNum type="arabicPeriod" startAt="4"/>
            </a:pPr>
            <a:r>
              <a:rPr lang="nn-NO" sz="2400" dirty="0" smtClean="0"/>
              <a:t>Hvilken kanal skal du velge for formidling av ditt budskap?</a:t>
            </a:r>
          </a:p>
          <a:p>
            <a:pPr marL="457200" indent="-457200">
              <a:buAutoNum type="arabicPeriod" startAt="4"/>
            </a:pPr>
            <a:r>
              <a:rPr lang="nn-NO" sz="2400" dirty="0" smtClean="0"/>
              <a:t>Hvordan skal du respondere på respons?</a:t>
            </a:r>
            <a:endParaRPr lang="nn-NO" sz="2400" dirty="0"/>
          </a:p>
        </p:txBody>
      </p:sp>
      <p:sp>
        <p:nvSpPr>
          <p:cNvPr id="4" name="Plassholder for lysbildenummer 3"/>
          <p:cNvSpPr>
            <a:spLocks noGrp="1"/>
          </p:cNvSpPr>
          <p:nvPr>
            <p:ph type="sldNum" sz="quarter" idx="12"/>
          </p:nvPr>
        </p:nvSpPr>
        <p:spPr/>
        <p:txBody>
          <a:bodyPr/>
          <a:lstStyle/>
          <a:p>
            <a:fld id="{1FC962A0-3C66-1144-8FB7-30C0570FCEDD}" type="slidenum">
              <a:rPr lang="nn-NO" smtClean="0"/>
              <a:pPr/>
              <a:t>9</a:t>
            </a:fld>
            <a:endParaRPr lang="nn-NO"/>
          </a:p>
        </p:txBody>
      </p:sp>
      <p:sp>
        <p:nvSpPr>
          <p:cNvPr id="5" name="Plassholder for bunntekst 4"/>
          <p:cNvSpPr>
            <a:spLocks noGrp="1"/>
          </p:cNvSpPr>
          <p:nvPr>
            <p:ph type="ftr" sz="quarter" idx="11"/>
          </p:nvPr>
        </p:nvSpPr>
        <p:spPr/>
        <p:txBody>
          <a:bodyPr/>
          <a:lstStyle/>
          <a:p>
            <a:r>
              <a:rPr lang="nn-NO" dirty="0" smtClean="0"/>
              <a:t>Foredrag "Hvordan oppnå GOD kommunikasjon". Kristine Drake, 41 30 00 97</a:t>
            </a:r>
            <a:endParaRPr lang="nn-NO"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5428</TotalTime>
  <Words>997</Words>
  <Application>Microsoft Office PowerPoint</Application>
  <PresentationFormat>Skjermfremvisning (4:3)</PresentationFormat>
  <Paragraphs>136</Paragraphs>
  <Slides>18</Slides>
  <Notes>0</Notes>
  <HiddenSlides>0</HiddenSlides>
  <MMClips>0</MMClips>
  <ScaleCrop>false</ScaleCrop>
  <HeadingPairs>
    <vt:vector size="4" baseType="variant">
      <vt:variant>
        <vt:lpstr>Tema</vt:lpstr>
      </vt:variant>
      <vt:variant>
        <vt:i4>1</vt:i4>
      </vt:variant>
      <vt:variant>
        <vt:lpstr>Lysbildetitler</vt:lpstr>
      </vt:variant>
      <vt:variant>
        <vt:i4>18</vt:i4>
      </vt:variant>
    </vt:vector>
  </HeadingPairs>
  <TitlesOfParts>
    <vt:vector size="19" baseType="lpstr">
      <vt:lpstr>Office-tema</vt:lpstr>
      <vt:lpstr>K O M M U N I K A S J O N</vt:lpstr>
      <vt:lpstr>GOD kommunikasjon kan være lett og vanskelig </vt:lpstr>
      <vt:lpstr>Vi ØNSKER god kommunikasjon!</vt:lpstr>
      <vt:lpstr>En enkel kommunikasjonsmodell trinn 1</vt:lpstr>
      <vt:lpstr>En enkel kommunikasjonsmodell trinn to</vt:lpstr>
      <vt:lpstr>En enkel kommunikasjonsmodell trinn tre</vt:lpstr>
      <vt:lpstr>Lysbilde 7</vt:lpstr>
      <vt:lpstr>Med andre ord!</vt:lpstr>
      <vt:lpstr>Nå må DU gjøre research! </vt:lpstr>
      <vt:lpstr>1. Hvem er DU som snakker?</vt:lpstr>
      <vt:lpstr>2. Hvem er DEN du snakker til?</vt:lpstr>
      <vt:lpstr>3. Hva er din UNIKE sak? </vt:lpstr>
      <vt:lpstr>4. Hvem konkurrerer du med om oppmerksomheten? </vt:lpstr>
      <vt:lpstr>5. Hvordan skal du formulere budskapet ditt? </vt:lpstr>
      <vt:lpstr>6. Hvilken kanal skal du velge for formidling av ditt budskap? </vt:lpstr>
      <vt:lpstr>7. Hvordan skal du respondere på respons? </vt:lpstr>
      <vt:lpstr>Oppsummert: en kompleks modell for kommunikasjon</vt:lpstr>
      <vt:lpstr>Lykke til!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KOMMUNIKASJON</dc:title>
  <dc:creator>Kristine Drake</dc:creator>
  <cp:lastModifiedBy>praktikant</cp:lastModifiedBy>
  <cp:revision>52</cp:revision>
  <dcterms:created xsi:type="dcterms:W3CDTF">2012-03-13T15:42:05Z</dcterms:created>
  <dcterms:modified xsi:type="dcterms:W3CDTF">2014-01-22T11:34:35Z</dcterms:modified>
</cp:coreProperties>
</file>