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4" r:id="rId2"/>
    <p:sldId id="273" r:id="rId3"/>
    <p:sldId id="278" r:id="rId4"/>
    <p:sldId id="277" r:id="rId5"/>
    <p:sldId id="276" r:id="rId6"/>
    <p:sldId id="275" r:id="rId7"/>
    <p:sldId id="279" r:id="rId8"/>
    <p:sldId id="281" r:id="rId9"/>
    <p:sldId id="284" r:id="rId10"/>
    <p:sldId id="282" r:id="rId11"/>
    <p:sldId id="283" r:id="rId12"/>
  </p:sldIdLst>
  <p:sldSz cx="9144000" cy="6858000" type="screen4x3"/>
  <p:notesSz cx="6794500" cy="99314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8CB6"/>
    <a:srgbClr val="F9F8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9" autoAdjust="0"/>
    <p:restoredTop sz="94660"/>
  </p:normalViewPr>
  <p:slideViewPr>
    <p:cSldViewPr>
      <p:cViewPr>
        <p:scale>
          <a:sx n="75" d="100"/>
          <a:sy n="75" d="100"/>
        </p:scale>
        <p:origin x="-1002" y="-72"/>
      </p:cViewPr>
      <p:guideLst>
        <p:guide orient="horz" pos="116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82" y="-108"/>
      </p:cViewPr>
      <p:guideLst>
        <p:guide orient="horz" pos="3128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54849F-841B-4E3D-85E6-4502128BF172}" type="datetime1">
              <a:rPr lang="nn-NO"/>
              <a:pPr>
                <a:defRPr/>
              </a:pPr>
              <a:t>22.01.2014</a:t>
            </a:fld>
            <a:endParaRPr lang="nn-NO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nn-NO"/>
              <a:t>Møte Kristiansund i regi av Møre og Romsdal musikkråd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9C183A4-47E3-493D-B3F2-4E5901496248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73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895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152501-6CC6-4B60-AC03-AE33F41F0A28}" type="datetime1">
              <a:rPr lang="nn-NO"/>
              <a:pPr>
                <a:defRPr/>
              </a:pPr>
              <a:t>22.01.2014</a:t>
            </a:fld>
            <a:endParaRPr lang="nn-NO"/>
          </a:p>
        </p:txBody>
      </p:sp>
      <p:sp>
        <p:nvSpPr>
          <p:cNvPr id="13316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01700" y="762000"/>
            <a:ext cx="497840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953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noProof="0" smtClean="0"/>
              <a:t>Klikk for å redigere tekststiler i malen</a:t>
            </a:r>
          </a:p>
          <a:p>
            <a:pPr lvl="1"/>
            <a:r>
              <a:rPr lang="nn-NO" noProof="0" smtClean="0"/>
              <a:t>Andre nivå</a:t>
            </a:r>
          </a:p>
          <a:p>
            <a:pPr lvl="2"/>
            <a:r>
              <a:rPr lang="nn-NO" noProof="0" smtClean="0"/>
              <a:t>Tredje nivå</a:t>
            </a:r>
          </a:p>
          <a:p>
            <a:pPr lvl="3"/>
            <a:r>
              <a:rPr lang="nn-NO" noProof="0" smtClean="0"/>
              <a:t>Fjerde nivå</a:t>
            </a:r>
          </a:p>
          <a:p>
            <a:pPr lvl="4"/>
            <a:r>
              <a:rPr lang="nn-NO" noProof="0" smtClean="0"/>
              <a:t>Femte nivå</a:t>
            </a:r>
          </a:p>
        </p:txBody>
      </p:sp>
      <p:sp>
        <p:nvSpPr>
          <p:cNvPr id="573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nn-NO"/>
              <a:t>Møte Kristiansund i regi av Møre og Romsdal musikkråd</a:t>
            </a:r>
          </a:p>
        </p:txBody>
      </p:sp>
      <p:sp>
        <p:nvSpPr>
          <p:cNvPr id="573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679BF3-5200-4C64-B8F8-2E69BB72DB6B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31-01-08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Møte Kristiansund i regi av </a:t>
            </a:r>
          </a:p>
          <a:p>
            <a:pPr>
              <a:defRPr/>
            </a:pPr>
            <a:r>
              <a:rPr lang="nb-NO"/>
              <a:t>Møre og Romsdal musikkråd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F0A91-F147-4A07-A13E-A9E803415F3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31-01-08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Møte Kristiansund i regi av </a:t>
            </a:r>
          </a:p>
          <a:p>
            <a:pPr>
              <a:defRPr/>
            </a:pPr>
            <a:r>
              <a:rPr lang="nb-NO"/>
              <a:t>Møre og Romsdal musikkråd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DFB24-3316-49B8-9C24-1BFCE506D66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294438" y="533400"/>
            <a:ext cx="1639887" cy="558958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371600" y="533400"/>
            <a:ext cx="4770438" cy="558958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31-01-08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Møte Kristiansund i regi av </a:t>
            </a:r>
          </a:p>
          <a:p>
            <a:pPr>
              <a:defRPr/>
            </a:pPr>
            <a:r>
              <a:rPr lang="nb-NO"/>
              <a:t>Møre og Romsdal musikkråd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A8321-602C-488E-963D-DB5FD3C3C09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31-01-08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Møte Kristiansund i regi av </a:t>
            </a:r>
          </a:p>
          <a:p>
            <a:pPr>
              <a:defRPr/>
            </a:pPr>
            <a:r>
              <a:rPr lang="nb-NO"/>
              <a:t>Møre og Romsdal musikkråd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1A963-F8F7-4A66-B2C0-E4E12E0DB07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31-01-08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Møte Kristiansund i regi av </a:t>
            </a:r>
          </a:p>
          <a:p>
            <a:pPr>
              <a:defRPr/>
            </a:pPr>
            <a:r>
              <a:rPr lang="nb-NO"/>
              <a:t>Møre og Romsdal musikkråd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F1C12-8124-40C7-8DF5-13CC6E565BC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371600" y="2057400"/>
            <a:ext cx="3205163" cy="4065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29163" y="2057400"/>
            <a:ext cx="3205162" cy="4065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31-01-08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Møte Kristiansund i regi av </a:t>
            </a:r>
          </a:p>
          <a:p>
            <a:pPr>
              <a:defRPr/>
            </a:pPr>
            <a:r>
              <a:rPr lang="nb-NO"/>
              <a:t>Møre og Romsdal musikkråd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99B8D-4359-4B54-840A-7BAAA5E0975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31-01-08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Møte Kristiansund i regi av </a:t>
            </a:r>
          </a:p>
          <a:p>
            <a:pPr>
              <a:defRPr/>
            </a:pPr>
            <a:r>
              <a:rPr lang="nb-NO"/>
              <a:t>Møre og Romsdal musikkråd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7D4C1-71DB-4149-8576-6ECAB3F93B8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31-01-08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Møte Kristiansund i regi av </a:t>
            </a:r>
          </a:p>
          <a:p>
            <a:pPr>
              <a:defRPr/>
            </a:pPr>
            <a:r>
              <a:rPr lang="nb-NO"/>
              <a:t>Møre og Romsdal musikkråd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9B634-BB6F-4518-9456-0EECC0893BF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31-01-08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Møte Kristiansund i regi av </a:t>
            </a:r>
          </a:p>
          <a:p>
            <a:pPr>
              <a:defRPr/>
            </a:pPr>
            <a:r>
              <a:rPr lang="nb-NO"/>
              <a:t>Møre og Romsdal musikkråd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65BDD-2600-4D57-9E27-6DFAFA59217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31-01-08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Møte Kristiansund i regi av </a:t>
            </a:r>
          </a:p>
          <a:p>
            <a:pPr>
              <a:defRPr/>
            </a:pPr>
            <a:r>
              <a:rPr lang="nb-NO"/>
              <a:t>Møre og Romsdal musikkråd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28C88-2B26-4E27-A05C-BF471D5AF3B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31-01-08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Møte Kristiansund i regi av </a:t>
            </a:r>
          </a:p>
          <a:p>
            <a:pPr>
              <a:defRPr/>
            </a:pPr>
            <a:r>
              <a:rPr lang="nb-NO"/>
              <a:t>Møre og Romsdal musikkråd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CACEA-B5E5-42B8-93C3-49A62BA3C00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1"/>
          <p:cNvSpPr>
            <a:spLocks noChangeArrowheads="1"/>
          </p:cNvSpPr>
          <p:nvPr userDrawn="1"/>
        </p:nvSpPr>
        <p:spPr bwMode="auto">
          <a:xfrm>
            <a:off x="0" y="6408738"/>
            <a:ext cx="9144000" cy="449262"/>
          </a:xfrm>
          <a:prstGeom prst="rect">
            <a:avLst/>
          </a:prstGeom>
          <a:solidFill>
            <a:srgbClr val="028CB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nn-NO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nb-NO"/>
              <a:t>31-01-08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17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nb-NO"/>
              <a:t>Møte Kristiansund i regi av </a:t>
            </a:r>
          </a:p>
          <a:p>
            <a:pPr>
              <a:defRPr/>
            </a:pPr>
            <a:r>
              <a:rPr lang="nb-NO"/>
              <a:t>Møre og Romsdal musikkråd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03926ED-416A-4144-B49C-1BFED71B31D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2057400"/>
            <a:ext cx="6562725" cy="406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533400"/>
            <a:ext cx="6418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Samarbeidet Molde kommune og ”rådene” innen frivilligheten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niguso@online.no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usikk.no/mold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smtClean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288" y="2057400"/>
            <a:ext cx="8497887" cy="4065588"/>
          </a:xfrm>
        </p:spPr>
        <p:txBody>
          <a:bodyPr/>
          <a:lstStyle/>
          <a:p>
            <a:pPr eaLnBrk="1" hangingPunct="1">
              <a:defRPr/>
            </a:pPr>
            <a:endParaRPr lang="nn-NO" sz="2400" b="1" u="sng" dirty="0" smtClean="0"/>
          </a:p>
          <a:p>
            <a:pPr eaLnBrk="1" hangingPunct="1">
              <a:defRPr/>
            </a:pPr>
            <a:r>
              <a:rPr lang="nb-NO" sz="2800" b="1" dirty="0" smtClean="0">
                <a:solidFill>
                  <a:srgbClr val="FF0000"/>
                </a:solidFill>
              </a:rPr>
              <a:t>Sammen blir vi sterke …</a:t>
            </a:r>
            <a:r>
              <a:rPr lang="nb-NO" sz="2400" b="1" dirty="0" smtClean="0">
                <a:solidFill>
                  <a:srgbClr val="FF0000"/>
                </a:solidFill>
              </a:rPr>
              <a:t>	</a:t>
            </a:r>
            <a:r>
              <a:rPr lang="nb-NO" sz="2800" b="1" dirty="0" smtClean="0">
                <a:solidFill>
                  <a:srgbClr val="FF0000"/>
                </a:solidFill>
              </a:rPr>
              <a:t>dvs. sterkere</a:t>
            </a:r>
          </a:p>
          <a:p>
            <a:pPr eaLnBrk="1" hangingPunct="1">
              <a:defRPr/>
            </a:pPr>
            <a:endParaRPr lang="nb-NO" sz="2400" b="1" dirty="0" smtClean="0"/>
          </a:p>
          <a:p>
            <a:pPr>
              <a:defRPr/>
            </a:pPr>
            <a:r>
              <a:rPr lang="nb-NO" sz="1800" dirty="0" smtClean="0"/>
              <a:t>eller</a:t>
            </a:r>
          </a:p>
          <a:p>
            <a:pPr>
              <a:defRPr/>
            </a:pPr>
            <a:endParaRPr lang="nb-NO" sz="1800" dirty="0" smtClean="0"/>
          </a:p>
          <a:p>
            <a:pPr eaLnBrk="1" hangingPunct="1">
              <a:defRPr/>
            </a:pPr>
            <a:r>
              <a:rPr lang="nb-NO" sz="2800" b="1" dirty="0" smtClean="0">
                <a:solidFill>
                  <a:srgbClr val="0070C0"/>
                </a:solidFill>
              </a:rPr>
              <a:t>«Aldri GOD alene» </a:t>
            </a:r>
            <a:r>
              <a:rPr lang="nb-NO" sz="1600" dirty="0" smtClean="0">
                <a:solidFill>
                  <a:srgbClr val="0070C0"/>
                </a:solidFill>
              </a:rPr>
              <a:t>(Ref.: Dag Erik Pedersen)</a:t>
            </a:r>
            <a:endParaRPr lang="nb-NO" sz="2800" b="1" dirty="0" smtClean="0">
              <a:solidFill>
                <a:srgbClr val="0070C0"/>
              </a:solidFill>
            </a:endParaRPr>
          </a:p>
          <a:p>
            <a:pPr>
              <a:defRPr/>
            </a:pPr>
            <a:endParaRPr lang="nn-NO" sz="1800" dirty="0" smtClean="0"/>
          </a:p>
          <a:p>
            <a:pPr marL="0" indent="0" algn="ctr">
              <a:buFontTx/>
              <a:buNone/>
              <a:defRPr/>
            </a:pPr>
            <a:r>
              <a:rPr lang="nn-NO" sz="1800" dirty="0" smtClean="0">
                <a:solidFill>
                  <a:srgbClr val="00B050"/>
                </a:solidFill>
              </a:rPr>
              <a:t>Nils-Gunnar Solli</a:t>
            </a:r>
          </a:p>
          <a:p>
            <a:pPr marL="0" indent="0" algn="ctr">
              <a:buFontTx/>
              <a:buNone/>
              <a:defRPr/>
            </a:pPr>
            <a:r>
              <a:rPr lang="nn-NO" sz="1800" dirty="0" smtClean="0">
                <a:solidFill>
                  <a:srgbClr val="00B050"/>
                </a:solidFill>
              </a:rPr>
              <a:t>Styreleder</a:t>
            </a:r>
          </a:p>
          <a:p>
            <a:pPr marL="0" indent="0" algn="ctr">
              <a:buFontTx/>
              <a:buNone/>
              <a:defRPr/>
            </a:pPr>
            <a:r>
              <a:rPr lang="nn-NO" sz="1800" dirty="0" smtClean="0">
                <a:solidFill>
                  <a:srgbClr val="00B050"/>
                </a:solidFill>
              </a:rPr>
              <a:t>Mobil: 91328067 / E-post: </a:t>
            </a:r>
            <a:r>
              <a:rPr lang="nn-NO" sz="1800" dirty="0" smtClean="0">
                <a:solidFill>
                  <a:srgbClr val="00B050"/>
                </a:solidFill>
                <a:hlinkClick r:id="rId2"/>
              </a:rPr>
              <a:t>niguso@online.no</a:t>
            </a:r>
            <a:endParaRPr lang="nn-NO" sz="1800" dirty="0" smtClean="0">
              <a:solidFill>
                <a:srgbClr val="00B050"/>
              </a:solidFill>
            </a:endParaRPr>
          </a:p>
          <a:p>
            <a:pPr marL="0" indent="0" algn="ctr">
              <a:buFontTx/>
              <a:buNone/>
              <a:defRPr/>
            </a:pPr>
            <a:endParaRPr lang="nn-NO" sz="1800" dirty="0">
              <a:solidFill>
                <a:srgbClr val="00B050"/>
              </a:solidFill>
            </a:endParaRPr>
          </a:p>
          <a:p>
            <a:pPr marL="0" indent="0" algn="ctr">
              <a:buFontTx/>
              <a:buNone/>
              <a:defRPr/>
            </a:pPr>
            <a:endParaRPr lang="nb-NO" sz="1800" dirty="0"/>
          </a:p>
        </p:txBody>
      </p:sp>
      <p:sp>
        <p:nvSpPr>
          <p:cNvPr id="2052" name="Plassholder for dato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n-NO" smtClean="0"/>
              <a:t>16.03.2012</a:t>
            </a:r>
            <a:endParaRPr lang="nb-NO" smtClean="0"/>
          </a:p>
        </p:txBody>
      </p:sp>
      <p:sp>
        <p:nvSpPr>
          <p:cNvPr id="2053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695575" y="6383338"/>
            <a:ext cx="3895725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b-NO" smtClean="0"/>
              <a:t>NMR - Landskonferanse lokale musikkråd</a:t>
            </a:r>
          </a:p>
          <a:p>
            <a:r>
              <a:rPr lang="nb-NO" smtClean="0"/>
              <a:t>Bergen, 16.-17. mars 2012</a:t>
            </a:r>
          </a:p>
          <a:p>
            <a:endParaRPr lang="nb-NO" smtClean="0"/>
          </a:p>
        </p:txBody>
      </p:sp>
      <p:sp>
        <p:nvSpPr>
          <p:cNvPr id="2054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BB39E5A-C4CF-4BC6-833A-4E6E81328FC0}" type="slidenum">
              <a:rPr lang="nb-NO" smtClean="0"/>
              <a:pPr/>
              <a:t>1</a:t>
            </a:fld>
            <a:endParaRPr lang="nb-NO" smtClean="0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60350"/>
            <a:ext cx="8497887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smtClean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288" y="2057400"/>
            <a:ext cx="8497887" cy="4065588"/>
          </a:xfrm>
        </p:spPr>
        <p:txBody>
          <a:bodyPr/>
          <a:lstStyle/>
          <a:p>
            <a:pPr eaLnBrk="1" hangingPunct="1">
              <a:defRPr/>
            </a:pPr>
            <a:endParaRPr lang="nn-NO" sz="2400" b="1" u="sng" dirty="0" smtClean="0"/>
          </a:p>
          <a:p>
            <a:pPr eaLnBrk="1" hangingPunct="1">
              <a:defRPr/>
            </a:pPr>
            <a:endParaRPr lang="nn-NO" sz="2400" b="1" u="sng" dirty="0"/>
          </a:p>
          <a:p>
            <a:pPr eaLnBrk="1" hangingPunct="1">
              <a:defRPr/>
            </a:pPr>
            <a:endParaRPr lang="nn-NO" sz="2400" b="1" u="sng" dirty="0" smtClean="0"/>
          </a:p>
          <a:p>
            <a:pPr marL="0" indent="0" algn="ctr" eaLnBrk="1" hangingPunct="1">
              <a:buFontTx/>
              <a:buNone/>
              <a:defRPr/>
            </a:pPr>
            <a:r>
              <a:rPr lang="nn-NO" b="1" u="sng" dirty="0" smtClean="0">
                <a:hlinkClick r:id="rId2"/>
              </a:rPr>
              <a:t>www.musikk.no/molde</a:t>
            </a:r>
            <a:endParaRPr lang="nn-NO" b="1" u="sng" dirty="0" smtClean="0"/>
          </a:p>
          <a:p>
            <a:pPr marL="0" indent="0" algn="ctr" eaLnBrk="1" hangingPunct="1">
              <a:buFontTx/>
              <a:buNone/>
              <a:defRPr/>
            </a:pPr>
            <a:endParaRPr lang="nn-NO" b="1" u="sng" dirty="0" smtClean="0"/>
          </a:p>
          <a:p>
            <a:pPr marL="0" indent="0" algn="ctr" eaLnBrk="1" hangingPunct="1">
              <a:buFontTx/>
              <a:buNone/>
              <a:defRPr/>
            </a:pPr>
            <a:endParaRPr lang="nn-NO" sz="2400" u="sng" dirty="0" smtClean="0"/>
          </a:p>
        </p:txBody>
      </p:sp>
      <p:sp>
        <p:nvSpPr>
          <p:cNvPr id="11268" name="Plassholder for dato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n-NO" smtClean="0"/>
              <a:t>16.03.2012</a:t>
            </a:r>
            <a:endParaRPr lang="nb-NO" smtClean="0"/>
          </a:p>
        </p:txBody>
      </p:sp>
      <p:sp>
        <p:nvSpPr>
          <p:cNvPr id="11269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695575" y="6383338"/>
            <a:ext cx="3895725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b-NO" smtClean="0"/>
              <a:t>NMR - Landskonferanse lokale musikkråd</a:t>
            </a:r>
          </a:p>
          <a:p>
            <a:r>
              <a:rPr lang="nb-NO" smtClean="0"/>
              <a:t>Bergen, 16.-17. mars 2012</a:t>
            </a:r>
          </a:p>
          <a:p>
            <a:endParaRPr lang="nb-NO" smtClean="0"/>
          </a:p>
        </p:txBody>
      </p:sp>
      <p:sp>
        <p:nvSpPr>
          <p:cNvPr id="11270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ECF6866-1731-4493-834F-4E9FEDD095C3}" type="slidenum">
              <a:rPr lang="nb-NO" smtClean="0"/>
              <a:pPr/>
              <a:t>10</a:t>
            </a:fld>
            <a:endParaRPr lang="nb-NO" smtClean="0"/>
          </a:p>
        </p:txBody>
      </p:sp>
      <p:pic>
        <p:nvPicPr>
          <p:cNvPr id="1127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60350"/>
            <a:ext cx="8497887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smtClean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288" y="2057400"/>
            <a:ext cx="8497887" cy="4065588"/>
          </a:xfrm>
        </p:spPr>
        <p:txBody>
          <a:bodyPr/>
          <a:lstStyle/>
          <a:p>
            <a:pPr eaLnBrk="1" hangingPunct="1">
              <a:defRPr/>
            </a:pPr>
            <a:endParaRPr lang="nn-NO" sz="2400" b="1" u="sng" dirty="0" smtClean="0"/>
          </a:p>
          <a:p>
            <a:pPr marL="0" indent="0" algn="ctr">
              <a:buFontTx/>
              <a:buNone/>
              <a:defRPr/>
            </a:pPr>
            <a:endParaRPr lang="nb-NO" sz="1800" dirty="0"/>
          </a:p>
        </p:txBody>
      </p:sp>
      <p:sp>
        <p:nvSpPr>
          <p:cNvPr id="12292" name="Plassholder for dato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n-NO" smtClean="0"/>
              <a:t>16.03.2012</a:t>
            </a:r>
            <a:endParaRPr lang="nb-NO" smtClean="0"/>
          </a:p>
        </p:txBody>
      </p:sp>
      <p:sp>
        <p:nvSpPr>
          <p:cNvPr id="12293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695575" y="6383338"/>
            <a:ext cx="3895725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b-NO" smtClean="0"/>
              <a:t>NMR - Landskonferanse lokale musikkråd</a:t>
            </a:r>
          </a:p>
          <a:p>
            <a:r>
              <a:rPr lang="nb-NO" smtClean="0"/>
              <a:t>Bergen, 16.-17. mars 2012</a:t>
            </a:r>
          </a:p>
          <a:p>
            <a:endParaRPr lang="nb-NO" smtClean="0"/>
          </a:p>
        </p:txBody>
      </p:sp>
      <p:sp>
        <p:nvSpPr>
          <p:cNvPr id="12294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83E387A-B2F2-4934-9036-B63A5E879BEA}" type="slidenum">
              <a:rPr lang="nb-NO" smtClean="0"/>
              <a:pPr/>
              <a:t>11</a:t>
            </a:fld>
            <a:endParaRPr lang="nb-NO" smtClean="0"/>
          </a:p>
        </p:txBody>
      </p:sp>
      <p:pic>
        <p:nvPicPr>
          <p:cNvPr id="1229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60350"/>
            <a:ext cx="8497887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844675"/>
            <a:ext cx="771366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7" name="TekstSylinder 6"/>
          <p:cNvSpPr txBox="1">
            <a:spLocks noChangeArrowheads="1"/>
          </p:cNvSpPr>
          <p:nvPr/>
        </p:nvSpPr>
        <p:spPr bwMode="auto">
          <a:xfrm>
            <a:off x="755650" y="1989138"/>
            <a:ext cx="44640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n-NO">
                <a:solidFill>
                  <a:srgbClr val="FF0000"/>
                </a:solidFill>
              </a:rPr>
              <a:t>Molde musikkråd samarbeidspart når Møremusikarane feira 20 år i 2011</a:t>
            </a:r>
            <a:endParaRPr lang="nb-NO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smtClean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288" y="2133600"/>
            <a:ext cx="8497887" cy="4065588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nn-NO" sz="2400" b="1" u="sng" dirty="0" err="1" smtClean="0"/>
              <a:t>Hvem</a:t>
            </a:r>
            <a:r>
              <a:rPr lang="nn-NO" sz="2400" b="1" u="sng" dirty="0" smtClean="0"/>
              <a:t> vi er/representerer/</a:t>
            </a:r>
            <a:r>
              <a:rPr lang="nn-NO" sz="2400" b="1" u="sng" dirty="0" err="1" smtClean="0"/>
              <a:t>hovedfokus</a:t>
            </a:r>
            <a:r>
              <a:rPr lang="nn-NO" sz="2400" b="1" u="sng" dirty="0" smtClean="0"/>
              <a:t>:</a:t>
            </a:r>
          </a:p>
          <a:p>
            <a:pPr eaLnBrk="1" hangingPunct="1">
              <a:defRPr/>
            </a:pPr>
            <a:endParaRPr lang="nn-NO" sz="1600" b="1" u="sng" dirty="0" smtClean="0"/>
          </a:p>
          <a:p>
            <a:pPr eaLnBrk="1" hangingPunct="1">
              <a:defRPr/>
            </a:pPr>
            <a:r>
              <a:rPr lang="nn-NO" sz="1800" b="1" dirty="0" smtClean="0"/>
              <a:t>23 frivillige </a:t>
            </a:r>
            <a:r>
              <a:rPr lang="nb-NO" sz="1800" b="1" dirty="0" smtClean="0"/>
              <a:t>musikkorganisasjoner</a:t>
            </a:r>
            <a:r>
              <a:rPr lang="nn-NO" sz="1800" b="1" dirty="0" smtClean="0"/>
              <a:t> er med i Molde musikkråd, hovedsaklig kor og korps</a:t>
            </a:r>
          </a:p>
          <a:p>
            <a:pPr eaLnBrk="1" hangingPunct="1">
              <a:defRPr/>
            </a:pPr>
            <a:endParaRPr lang="nn-NO" sz="1800" b="1" dirty="0" smtClean="0"/>
          </a:p>
          <a:p>
            <a:pPr eaLnBrk="1" hangingPunct="1">
              <a:defRPr/>
            </a:pPr>
            <a:r>
              <a:rPr lang="nn-NO" sz="1800" b="1" dirty="0" smtClean="0"/>
              <a:t>Etablert 1983, nesten nedlagt mot slutten av 90-tallet, regorganisert/ny plattform bygd opp de siste 10 årene</a:t>
            </a:r>
          </a:p>
          <a:p>
            <a:pPr eaLnBrk="1" hangingPunct="1">
              <a:defRPr/>
            </a:pPr>
            <a:endParaRPr lang="nn-NO" sz="1800" b="1" dirty="0" smtClean="0"/>
          </a:p>
          <a:p>
            <a:pPr eaLnBrk="1" hangingPunct="1">
              <a:defRPr/>
            </a:pPr>
            <a:r>
              <a:rPr lang="nn-NO" sz="1800" b="1" dirty="0" smtClean="0"/>
              <a:t>Fokus/dimensjonar </a:t>
            </a:r>
            <a:r>
              <a:rPr lang="nn-NO" sz="1600" b="1" dirty="0" smtClean="0"/>
              <a:t>(jf. formålet i vedtektene + handlingsplan)</a:t>
            </a:r>
            <a:r>
              <a:rPr lang="nn-NO" sz="1800" b="1" dirty="0" smtClean="0"/>
              <a:t>:</a:t>
            </a:r>
          </a:p>
          <a:p>
            <a:pPr lvl="1" eaLnBrk="1" hangingPunct="1">
              <a:defRPr/>
            </a:pPr>
            <a:r>
              <a:rPr lang="nn-NO" sz="1800" b="1" dirty="0" smtClean="0">
                <a:solidFill>
                  <a:srgbClr val="FF0000"/>
                </a:solidFill>
              </a:rPr>
              <a:t>organisasjonspolitisk</a:t>
            </a:r>
            <a:r>
              <a:rPr lang="nn-NO" sz="1800" b="1" dirty="0" smtClean="0"/>
              <a:t> (internt)</a:t>
            </a:r>
          </a:p>
          <a:p>
            <a:pPr lvl="1" eaLnBrk="1" hangingPunct="1">
              <a:defRPr/>
            </a:pPr>
            <a:r>
              <a:rPr lang="nn-NO" sz="1800" b="1" dirty="0" smtClean="0">
                <a:solidFill>
                  <a:srgbClr val="FFC000"/>
                </a:solidFill>
              </a:rPr>
              <a:t>musikkpolitiske</a:t>
            </a:r>
            <a:r>
              <a:rPr lang="nn-NO" sz="1800" b="1" dirty="0" smtClean="0"/>
              <a:t> (eksternt, i forhold til det offentlige)</a:t>
            </a:r>
          </a:p>
          <a:p>
            <a:pPr>
              <a:defRPr/>
            </a:pPr>
            <a:endParaRPr lang="nb-NO" sz="1800" dirty="0"/>
          </a:p>
        </p:txBody>
      </p:sp>
      <p:sp>
        <p:nvSpPr>
          <p:cNvPr id="3076" name="Plassholder for dato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n-NO" smtClean="0"/>
              <a:t>16.03.2012</a:t>
            </a:r>
            <a:endParaRPr lang="nb-NO" smtClean="0"/>
          </a:p>
        </p:txBody>
      </p:sp>
      <p:sp>
        <p:nvSpPr>
          <p:cNvPr id="3077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695575" y="6383338"/>
            <a:ext cx="3895725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b-NO" smtClean="0"/>
              <a:t>NMR - Landskonferanse lokale musikkråd</a:t>
            </a:r>
          </a:p>
          <a:p>
            <a:r>
              <a:rPr lang="nb-NO" smtClean="0"/>
              <a:t>Bergen, 16.-17. mars 2012</a:t>
            </a:r>
          </a:p>
          <a:p>
            <a:endParaRPr lang="nb-NO" smtClean="0"/>
          </a:p>
        </p:txBody>
      </p:sp>
      <p:sp>
        <p:nvSpPr>
          <p:cNvPr id="3078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96F857C-253F-4DA3-BB21-3FCD21E018FD}" type="slidenum">
              <a:rPr lang="nb-NO" smtClean="0"/>
              <a:pPr/>
              <a:t>2</a:t>
            </a:fld>
            <a:endParaRPr lang="nb-NO" smtClean="0"/>
          </a:p>
        </p:txBody>
      </p:sp>
      <p:pic>
        <p:nvPicPr>
          <p:cNvPr id="307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60350"/>
            <a:ext cx="8497887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smtClean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288" y="2057400"/>
            <a:ext cx="8497887" cy="4065588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nb-NO" b="1" dirty="0" smtClean="0"/>
              <a:t>Hva det handler om/plattform:</a:t>
            </a:r>
          </a:p>
          <a:p>
            <a:pPr marL="0" indent="0" eaLnBrk="1" hangingPunct="1">
              <a:buFontTx/>
              <a:buNone/>
              <a:defRPr/>
            </a:pPr>
            <a:r>
              <a:rPr lang="nb-NO" sz="2400" b="1" dirty="0" smtClean="0"/>
              <a:t>De frivillige organisasjonene som aktør og samarbeidspart i forhold til å:</a:t>
            </a:r>
          </a:p>
          <a:p>
            <a:pPr eaLnBrk="1" hangingPunct="1">
              <a:defRPr/>
            </a:pPr>
            <a:r>
              <a:rPr lang="nb-NO" sz="2400" b="1" i="1" dirty="0" smtClean="0">
                <a:solidFill>
                  <a:srgbClr val="0070C0"/>
                </a:solidFill>
                <a:cs typeface="Times New Roman" pitchFamily="18" charset="0"/>
              </a:rPr>
              <a:t>Utvikle og styrke</a:t>
            </a:r>
            <a:r>
              <a:rPr lang="nb-NO" sz="2400" b="1" i="1" dirty="0" smtClean="0">
                <a:cs typeface="Times New Roman" pitchFamily="18" charset="0"/>
              </a:rPr>
              <a:t> </a:t>
            </a:r>
            <a:r>
              <a:rPr lang="nb-NO" sz="2400" b="1" i="1" dirty="0" smtClean="0">
                <a:solidFill>
                  <a:srgbClr val="FF0000"/>
                </a:solidFill>
                <a:cs typeface="Times New Roman" pitchFamily="18" charset="0"/>
              </a:rPr>
              <a:t>lokaldemokratiet</a:t>
            </a:r>
          </a:p>
          <a:p>
            <a:pPr eaLnBrk="1" hangingPunct="1">
              <a:defRPr/>
            </a:pPr>
            <a:r>
              <a:rPr lang="nb-NO" sz="2400" b="1" i="1" dirty="0" smtClean="0">
                <a:solidFill>
                  <a:srgbClr val="0070C0"/>
                </a:solidFill>
                <a:cs typeface="Times New Roman" pitchFamily="18" charset="0"/>
              </a:rPr>
              <a:t>Utvikle og styrke </a:t>
            </a:r>
            <a:r>
              <a:rPr lang="nb-NO" sz="2400" b="1" i="1" dirty="0" smtClean="0">
                <a:solidFill>
                  <a:srgbClr val="00B050"/>
                </a:solidFill>
                <a:cs typeface="Times New Roman" pitchFamily="18" charset="0"/>
              </a:rPr>
              <a:t>tjenesteproduksjon</a:t>
            </a:r>
            <a:r>
              <a:rPr lang="nb-NO" sz="2400" b="1" i="1" dirty="0" smtClean="0">
                <a:cs typeface="Times New Roman" pitchFamily="18" charset="0"/>
              </a:rPr>
              <a:t> og aktiviteter/tilbud i lokalsamfunnet</a:t>
            </a:r>
          </a:p>
          <a:p>
            <a:pPr eaLnBrk="1" hangingPunct="1">
              <a:defRPr/>
            </a:pPr>
            <a:r>
              <a:rPr lang="nb-NO" sz="2400" b="1" i="1" dirty="0" smtClean="0">
                <a:solidFill>
                  <a:srgbClr val="0070C0"/>
                </a:solidFill>
                <a:cs typeface="Times New Roman" pitchFamily="18" charset="0"/>
              </a:rPr>
              <a:t>Utvikle og styrke</a:t>
            </a:r>
            <a:r>
              <a:rPr lang="nb-NO" sz="2400" b="1" i="1" dirty="0" smtClean="0">
                <a:cs typeface="Times New Roman" pitchFamily="18" charset="0"/>
              </a:rPr>
              <a:t> kulturlivet generelt, og musikklivet spesielt, som </a:t>
            </a:r>
            <a:r>
              <a:rPr lang="nb-NO" sz="2400" b="1" i="1" dirty="0" smtClean="0">
                <a:solidFill>
                  <a:srgbClr val="C00000"/>
                </a:solidFill>
                <a:cs typeface="Times New Roman" pitchFamily="18" charset="0"/>
              </a:rPr>
              <a:t>samfunnsbyggende element i lokalsamfunnet</a:t>
            </a:r>
            <a:endParaRPr lang="nb-NO" sz="2400" b="1" dirty="0" smtClean="0">
              <a:solidFill>
                <a:srgbClr val="C00000"/>
              </a:solidFill>
            </a:endParaRPr>
          </a:p>
          <a:p>
            <a:pPr eaLnBrk="1" hangingPunct="1">
              <a:defRPr/>
            </a:pPr>
            <a:endParaRPr lang="nn-NO" sz="2400" b="1" u="sng" dirty="0" smtClean="0"/>
          </a:p>
        </p:txBody>
      </p:sp>
      <p:sp>
        <p:nvSpPr>
          <p:cNvPr id="4100" name="Plassholder for dato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n-NO" smtClean="0"/>
              <a:t>16.03.2012</a:t>
            </a:r>
            <a:endParaRPr lang="nb-NO" smtClean="0"/>
          </a:p>
        </p:txBody>
      </p:sp>
      <p:sp>
        <p:nvSpPr>
          <p:cNvPr id="4101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695575" y="6383338"/>
            <a:ext cx="3895725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b-NO" smtClean="0"/>
              <a:t>NMR - Landskonferanse lokale musikkråd</a:t>
            </a:r>
          </a:p>
          <a:p>
            <a:r>
              <a:rPr lang="nb-NO" smtClean="0"/>
              <a:t>Bergen, 16.-17. mars 2012</a:t>
            </a:r>
          </a:p>
          <a:p>
            <a:endParaRPr lang="nb-NO" smtClean="0"/>
          </a:p>
        </p:txBody>
      </p:sp>
      <p:sp>
        <p:nvSpPr>
          <p:cNvPr id="4102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25486B-E30C-4B37-8E51-4F7E43926077}" type="slidenum">
              <a:rPr lang="nb-NO" smtClean="0"/>
              <a:pPr/>
              <a:t>3</a:t>
            </a:fld>
            <a:endParaRPr lang="nb-NO" smtClean="0"/>
          </a:p>
        </p:txBody>
      </p:sp>
      <p:pic>
        <p:nvPicPr>
          <p:cNvPr id="410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60350"/>
            <a:ext cx="8497887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smtClean="0"/>
          </a:p>
        </p:txBody>
      </p:sp>
      <p:sp>
        <p:nvSpPr>
          <p:cNvPr id="5123" name="Plassholder for innhold 2"/>
          <p:cNvSpPr>
            <a:spLocks noGrp="1"/>
          </p:cNvSpPr>
          <p:nvPr>
            <p:ph idx="1"/>
          </p:nvPr>
        </p:nvSpPr>
        <p:spPr>
          <a:xfrm>
            <a:off x="395288" y="2060575"/>
            <a:ext cx="8497887" cy="38893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nb-NO" sz="2400" smtClean="0"/>
              <a:t> </a:t>
            </a:r>
            <a:r>
              <a:rPr lang="nb-NO" sz="2400" b="1" smtClean="0"/>
              <a:t>FELLES MÅL 1</a:t>
            </a:r>
            <a:r>
              <a:rPr lang="nb-NO" sz="2400" smtClean="0"/>
              <a:t>: </a:t>
            </a:r>
            <a:r>
              <a:rPr lang="nb-NO" sz="2400" b="1" smtClean="0">
                <a:solidFill>
                  <a:srgbClr val="FF0000"/>
                </a:solidFill>
              </a:rPr>
              <a:t>INNFLYTELSE</a:t>
            </a:r>
            <a:r>
              <a:rPr lang="nb-NO" sz="2400" smtClean="0"/>
              <a:t> </a:t>
            </a:r>
          </a:p>
          <a:p>
            <a:pPr marL="0" indent="0">
              <a:buFontTx/>
              <a:buNone/>
            </a:pPr>
            <a:r>
              <a:rPr lang="nb-NO" sz="2400" smtClean="0"/>
              <a:t>Det er viktig for musikklivet lokalt å ha innflytelse på de avgjørelser som kommunen tar. Gjennom denne innflytelsen kan musikklivet selv være med å påvirke egen situasjon. Det er et mål å få både formell og reell innflytelse. Den formelle innflytelsen innebærer bl.a. å få en formell status i offentlige beslutningsprosesser. Det er viktig å representere hele musikklivet i kommunen, alle genrer og aldre. </a:t>
            </a:r>
            <a:endParaRPr lang="nn-NO" sz="2400" b="1" u="sng" smtClean="0"/>
          </a:p>
        </p:txBody>
      </p:sp>
      <p:sp>
        <p:nvSpPr>
          <p:cNvPr id="5124" name="Plassholder for dato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n-NO" smtClean="0"/>
              <a:t>16.03.2012</a:t>
            </a:r>
            <a:endParaRPr lang="nb-NO" smtClean="0"/>
          </a:p>
        </p:txBody>
      </p:sp>
      <p:sp>
        <p:nvSpPr>
          <p:cNvPr id="512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695575" y="6383338"/>
            <a:ext cx="3895725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b-NO" smtClean="0"/>
              <a:t>NMR - Landskonferanse lokale musikkråd</a:t>
            </a:r>
          </a:p>
          <a:p>
            <a:r>
              <a:rPr lang="nb-NO" smtClean="0"/>
              <a:t>Bergen, 16.-17. mars 2012</a:t>
            </a:r>
          </a:p>
          <a:p>
            <a:endParaRPr lang="nb-NO" smtClean="0"/>
          </a:p>
        </p:txBody>
      </p:sp>
      <p:sp>
        <p:nvSpPr>
          <p:cNvPr id="5126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B74044D-F736-4D7B-8474-BE0C347FF630}" type="slidenum">
              <a:rPr lang="nb-NO" smtClean="0"/>
              <a:pPr/>
              <a:t>4</a:t>
            </a:fld>
            <a:endParaRPr lang="nb-NO" smtClean="0"/>
          </a:p>
        </p:txBody>
      </p:sp>
      <p:pic>
        <p:nvPicPr>
          <p:cNvPr id="51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60350"/>
            <a:ext cx="8497887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smtClean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288" y="2057400"/>
            <a:ext cx="8497887" cy="4065588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nn-NO" b="1" dirty="0" smtClean="0"/>
          </a:p>
          <a:p>
            <a:pPr marL="0" indent="0" eaLnBrk="1" hangingPunct="1">
              <a:buFontTx/>
              <a:buNone/>
              <a:defRPr/>
            </a:pPr>
            <a:r>
              <a:rPr lang="nb-NO" b="1" dirty="0" smtClean="0">
                <a:solidFill>
                  <a:srgbClr val="FF0000"/>
                </a:solidFill>
              </a:rPr>
              <a:t>Viktig politisk vedtak i Molde kommune, formannskapet:</a:t>
            </a:r>
          </a:p>
          <a:p>
            <a:pPr eaLnBrk="1" hangingPunct="1">
              <a:defRPr/>
            </a:pPr>
            <a:endParaRPr lang="nb-NO" sz="2000" b="1" u="sng" dirty="0" smtClean="0"/>
          </a:p>
          <a:p>
            <a:pPr eaLnBrk="1" hangingPunct="1">
              <a:defRPr/>
            </a:pPr>
            <a:r>
              <a:rPr lang="nb-NO" sz="2400" b="1" dirty="0" smtClean="0"/>
              <a:t>Vedtak om mulighet for å ta del i drifts- og forvaltningsstyret og plan- og utviklingsstyret når de behandler saker som angår de frivillige organisasjonene</a:t>
            </a:r>
          </a:p>
          <a:p>
            <a:pPr eaLnBrk="1" hangingPunct="1">
              <a:defRPr/>
            </a:pPr>
            <a:endParaRPr lang="nb-NO" sz="2400" b="1" dirty="0" smtClean="0">
              <a:cs typeface="Times New Roman" pitchFamily="18" charset="0"/>
            </a:endParaRPr>
          </a:p>
          <a:p>
            <a:pPr eaLnBrk="1" hangingPunct="1">
              <a:defRPr/>
            </a:pPr>
            <a:endParaRPr lang="nn-NO" sz="2400" b="1" u="sng" dirty="0" smtClean="0"/>
          </a:p>
        </p:txBody>
      </p:sp>
      <p:sp>
        <p:nvSpPr>
          <p:cNvPr id="6148" name="Plassholder for dato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n-NO" smtClean="0"/>
              <a:t>16.03.2012</a:t>
            </a:r>
            <a:endParaRPr lang="nb-NO" smtClean="0"/>
          </a:p>
        </p:txBody>
      </p:sp>
      <p:sp>
        <p:nvSpPr>
          <p:cNvPr id="6149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695575" y="6383338"/>
            <a:ext cx="3895725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b-NO" smtClean="0"/>
              <a:t>NMR - Landskonferanse lokale musikkråd</a:t>
            </a:r>
          </a:p>
          <a:p>
            <a:r>
              <a:rPr lang="nb-NO" smtClean="0"/>
              <a:t>Bergen, 16.-17. mars 2012</a:t>
            </a:r>
          </a:p>
          <a:p>
            <a:endParaRPr lang="nb-NO" smtClean="0"/>
          </a:p>
        </p:txBody>
      </p:sp>
      <p:sp>
        <p:nvSpPr>
          <p:cNvPr id="6150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B7C0383-37FA-4E24-906B-74260CCCE122}" type="slidenum">
              <a:rPr lang="nb-NO" smtClean="0"/>
              <a:pPr/>
              <a:t>5</a:t>
            </a:fld>
            <a:endParaRPr lang="nb-NO" smtClean="0"/>
          </a:p>
        </p:txBody>
      </p:sp>
      <p:pic>
        <p:nvPicPr>
          <p:cNvPr id="615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60350"/>
            <a:ext cx="8497887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smtClean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288" y="2057400"/>
            <a:ext cx="8497887" cy="4065588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nb-NO" sz="2400" b="1" u="sng" dirty="0" smtClean="0">
                <a:solidFill>
                  <a:srgbClr val="FF0000"/>
                </a:solidFill>
                <a:cs typeface="Times New Roman" pitchFamily="18" charset="0"/>
              </a:rPr>
              <a:t>Formannskapets vedtak:</a:t>
            </a:r>
          </a:p>
          <a:p>
            <a:pPr marL="0" indent="0" eaLnBrk="1" hangingPunct="1">
              <a:buFontTx/>
              <a:buNone/>
              <a:defRPr/>
            </a:pPr>
            <a:r>
              <a:rPr lang="nb-NO" sz="2400" b="1" dirty="0" smtClean="0">
                <a:cs typeface="Times New Roman" pitchFamily="18" charset="0"/>
              </a:rPr>
              <a:t>”I forhold til behandling av saker i Plan- og utviklingsstyret og Drifts- og forvaltningsstyret, vurderes Musikkrådet, Idrettsrådet, Ungdomsrådet og andre rådsorganer og utvalg, å ha </a:t>
            </a:r>
            <a:r>
              <a:rPr lang="nb-NO" sz="2400" b="1" dirty="0" smtClean="0">
                <a:solidFill>
                  <a:srgbClr val="00B0F0"/>
                </a:solidFill>
                <a:cs typeface="Times New Roman" pitchFamily="18" charset="0"/>
              </a:rPr>
              <a:t>særlig sakkyndighet på egne områder</a:t>
            </a:r>
            <a:r>
              <a:rPr lang="nb-NO" sz="2400" b="1" dirty="0" smtClean="0">
                <a:cs typeface="Times New Roman" pitchFamily="18" charset="0"/>
              </a:rPr>
              <a:t>. Rådenes </a:t>
            </a:r>
            <a:r>
              <a:rPr lang="nb-NO" sz="2400" b="1" dirty="0" smtClean="0">
                <a:solidFill>
                  <a:srgbClr val="FFC000"/>
                </a:solidFill>
                <a:cs typeface="Times New Roman" pitchFamily="18" charset="0"/>
              </a:rPr>
              <a:t>ledere eller talspersoner kan da møte eller anmodes om å delta i styrenes møter</a:t>
            </a:r>
            <a:r>
              <a:rPr lang="nb-NO" sz="2400" b="1" dirty="0" smtClean="0">
                <a:cs typeface="Times New Roman" pitchFamily="18" charset="0"/>
              </a:rPr>
              <a:t> etter en fortolkning av det enkelte styres reglement </a:t>
            </a:r>
          </a:p>
          <a:p>
            <a:pPr marL="0" indent="0" eaLnBrk="1" hangingPunct="1">
              <a:buFontTx/>
              <a:buNone/>
              <a:defRPr/>
            </a:pPr>
            <a:r>
              <a:rPr lang="nb-NO" sz="2400" b="1" dirty="0" smtClean="0">
                <a:cs typeface="Times New Roman" pitchFamily="18" charset="0"/>
              </a:rPr>
              <a:t>§ 10, 3. ledd.” </a:t>
            </a:r>
            <a:endParaRPr lang="nn-NO" sz="2400" b="1" dirty="0" smtClean="0">
              <a:cs typeface="Times New Roman" pitchFamily="18" charset="0"/>
            </a:endParaRPr>
          </a:p>
          <a:p>
            <a:pPr>
              <a:defRPr/>
            </a:pPr>
            <a:endParaRPr lang="nb-NO" sz="1800" dirty="0"/>
          </a:p>
        </p:txBody>
      </p:sp>
      <p:sp>
        <p:nvSpPr>
          <p:cNvPr id="7172" name="Plassholder for dato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n-NO" smtClean="0"/>
              <a:t>16.03.2012</a:t>
            </a:r>
            <a:endParaRPr lang="nb-NO" smtClean="0"/>
          </a:p>
        </p:txBody>
      </p:sp>
      <p:sp>
        <p:nvSpPr>
          <p:cNvPr id="7173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695575" y="6383338"/>
            <a:ext cx="3895725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b-NO" smtClean="0"/>
              <a:t>NMR - Landskonferanse lokale musikkråd</a:t>
            </a:r>
          </a:p>
          <a:p>
            <a:r>
              <a:rPr lang="nb-NO" smtClean="0"/>
              <a:t>Bergen, 16.-17. mars 2012</a:t>
            </a:r>
          </a:p>
          <a:p>
            <a:endParaRPr lang="nb-NO" smtClean="0"/>
          </a:p>
        </p:txBody>
      </p:sp>
      <p:sp>
        <p:nvSpPr>
          <p:cNvPr id="7174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21EDA5A-2931-4A72-89ED-D3F6297F11BF}" type="slidenum">
              <a:rPr lang="nb-NO" smtClean="0"/>
              <a:pPr/>
              <a:t>6</a:t>
            </a:fld>
            <a:endParaRPr lang="nb-NO" smtClean="0"/>
          </a:p>
        </p:txBody>
      </p:sp>
      <p:pic>
        <p:nvPicPr>
          <p:cNvPr id="717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60350"/>
            <a:ext cx="8497887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smtClean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288" y="2057400"/>
            <a:ext cx="8497887" cy="4065588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nb-NO" b="1" dirty="0" smtClean="0"/>
              <a:t>Dialogen med politisk nivå:</a:t>
            </a:r>
          </a:p>
          <a:p>
            <a:pPr eaLnBrk="1" hangingPunct="1">
              <a:defRPr/>
            </a:pPr>
            <a:r>
              <a:rPr lang="nb-NO" sz="2000" b="1" dirty="0" smtClean="0"/>
              <a:t>Mulighet for å ta del i møtene til politiske fora når de behandler saker som angår frivillig sektor</a:t>
            </a:r>
          </a:p>
          <a:p>
            <a:pPr eaLnBrk="1" hangingPunct="1">
              <a:defRPr/>
            </a:pPr>
            <a:r>
              <a:rPr lang="nb-NO" sz="2000" b="1" dirty="0" smtClean="0"/>
              <a:t>Blir invitert til dialogmøter</a:t>
            </a:r>
          </a:p>
          <a:p>
            <a:pPr eaLnBrk="1" hangingPunct="1">
              <a:defRPr/>
            </a:pPr>
            <a:r>
              <a:rPr lang="nb-NO" sz="2000" b="1" dirty="0" smtClean="0">
                <a:cs typeface="Times New Roman" pitchFamily="18" charset="0"/>
              </a:rPr>
              <a:t>Avtale om </a:t>
            </a:r>
            <a:r>
              <a:rPr lang="nb-NO" sz="2000" b="1" dirty="0" smtClean="0">
                <a:solidFill>
                  <a:srgbClr val="FF0000"/>
                </a:solidFill>
                <a:cs typeface="Times New Roman" pitchFamily="18" charset="0"/>
              </a:rPr>
              <a:t>dialog med politisk ledelse (ordfører), minst 1 gang/år</a:t>
            </a:r>
            <a:r>
              <a:rPr lang="nb-NO" sz="2000" b="1" dirty="0" smtClean="0">
                <a:cs typeface="Times New Roman" pitchFamily="18" charset="0"/>
              </a:rPr>
              <a:t> - kommunen skal innkalle</a:t>
            </a:r>
          </a:p>
          <a:p>
            <a:pPr eaLnBrk="1" hangingPunct="1">
              <a:defRPr/>
            </a:pPr>
            <a:r>
              <a:rPr lang="nb-NO" sz="2000" b="1" dirty="0" smtClean="0">
                <a:cs typeface="Times New Roman" pitchFamily="18" charset="0"/>
              </a:rPr>
              <a:t>Politisk ledelse (sammen med adm. ledelse) inviteres til årsmøter og medlemsmøter, - og </a:t>
            </a:r>
            <a:r>
              <a:rPr lang="nb-NO" sz="2000" b="1" dirty="0" smtClean="0">
                <a:solidFill>
                  <a:srgbClr val="00B050"/>
                </a:solidFill>
                <a:cs typeface="Times New Roman" pitchFamily="18" charset="0"/>
              </a:rPr>
              <a:t>de møter </a:t>
            </a:r>
            <a:r>
              <a:rPr lang="nb-NO" sz="2000" b="1" dirty="0" smtClean="0">
                <a:solidFill>
                  <a:srgbClr val="00B050"/>
                </a:solidFill>
                <a:cs typeface="Times New Roman" pitchFamily="18" charset="0"/>
                <a:sym typeface="Wingdings" pitchFamily="2" charset="2"/>
              </a:rPr>
              <a:t></a:t>
            </a:r>
            <a:endParaRPr lang="nb-NO" sz="2000" b="1" dirty="0" smtClean="0">
              <a:solidFill>
                <a:srgbClr val="00B050"/>
              </a:solidFill>
            </a:endParaRPr>
          </a:p>
          <a:p>
            <a:pPr eaLnBrk="1" hangingPunct="1">
              <a:defRPr/>
            </a:pPr>
            <a:r>
              <a:rPr lang="nn-NO" sz="2000" b="1" dirty="0" smtClean="0"/>
              <a:t>Ekstra «trykk» i </a:t>
            </a:r>
            <a:r>
              <a:rPr lang="nn-NO" sz="2000" b="1" dirty="0" smtClean="0">
                <a:solidFill>
                  <a:srgbClr val="FFC000"/>
                </a:solidFill>
              </a:rPr>
              <a:t>valgår</a:t>
            </a:r>
            <a:r>
              <a:rPr lang="nn-NO" sz="2000" b="1" dirty="0" smtClean="0"/>
              <a:t>, - gode </a:t>
            </a:r>
            <a:r>
              <a:rPr lang="nb-NO" sz="2000" b="1" dirty="0" smtClean="0"/>
              <a:t>erfaringer både i 2007 og 2011 med </a:t>
            </a:r>
            <a:r>
              <a:rPr lang="nb-NO" sz="2000" b="1" dirty="0" smtClean="0">
                <a:solidFill>
                  <a:srgbClr val="00B0F0"/>
                </a:solidFill>
              </a:rPr>
              <a:t>debattmøter</a:t>
            </a:r>
            <a:r>
              <a:rPr lang="nb-NO" sz="2000" b="1" dirty="0" smtClean="0"/>
              <a:t>, - alle toppkandidater møtte</a:t>
            </a:r>
          </a:p>
        </p:txBody>
      </p:sp>
      <p:sp>
        <p:nvSpPr>
          <p:cNvPr id="8196" name="Plassholder for dato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n-NO" smtClean="0"/>
              <a:t>16.03.2012</a:t>
            </a:r>
            <a:endParaRPr lang="nb-NO" smtClean="0"/>
          </a:p>
        </p:txBody>
      </p:sp>
      <p:sp>
        <p:nvSpPr>
          <p:cNvPr id="8197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695575" y="6383338"/>
            <a:ext cx="3895725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b-NO" smtClean="0"/>
              <a:t>NMR - Landskonferanse lokale musikkråd</a:t>
            </a:r>
          </a:p>
          <a:p>
            <a:r>
              <a:rPr lang="nb-NO" smtClean="0"/>
              <a:t>Bergen, 16.-17. mars 2012</a:t>
            </a:r>
          </a:p>
          <a:p>
            <a:endParaRPr lang="nb-NO" smtClean="0"/>
          </a:p>
        </p:txBody>
      </p:sp>
      <p:sp>
        <p:nvSpPr>
          <p:cNvPr id="8198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36E11B9-6DFD-479E-9781-B9F7F3158EF7}" type="slidenum">
              <a:rPr lang="nb-NO" smtClean="0"/>
              <a:pPr/>
              <a:t>7</a:t>
            </a:fld>
            <a:endParaRPr lang="nb-NO" smtClean="0"/>
          </a:p>
        </p:txBody>
      </p:sp>
      <p:pic>
        <p:nvPicPr>
          <p:cNvPr id="819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60350"/>
            <a:ext cx="8497887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smtClean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288" y="2057400"/>
            <a:ext cx="8497887" cy="4065588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nb-NO" sz="2800" b="1" dirty="0" smtClean="0"/>
              <a:t>Dialogen med administrativt nivå:</a:t>
            </a:r>
          </a:p>
          <a:p>
            <a:pPr marL="0" indent="0" eaLnBrk="1" hangingPunct="1">
              <a:buFontTx/>
              <a:buNone/>
              <a:defRPr/>
            </a:pPr>
            <a:endParaRPr lang="nb-NO" sz="1200" b="1" dirty="0" smtClean="0"/>
          </a:p>
          <a:p>
            <a:pPr marL="0" indent="0" eaLnBrk="1" hangingPunct="1">
              <a:buFontTx/>
              <a:buNone/>
              <a:defRPr/>
            </a:pPr>
            <a:r>
              <a:rPr lang="nb-NO" sz="1800" b="1" dirty="0" smtClean="0"/>
              <a:t>Rådmann/kultursjef/kulturskolerektor skal invitere til dialog </a:t>
            </a:r>
            <a:r>
              <a:rPr lang="nb-NO" sz="1800" b="1" u="sng" dirty="0" smtClean="0"/>
              <a:t>før</a:t>
            </a:r>
            <a:r>
              <a:rPr lang="nb-NO" sz="1800" b="1" dirty="0" smtClean="0"/>
              <a:t> større (viktige) enkeltsaker som angår de frivillige organisasjonene legges fram for politisk behandling. Dette kan f.eks. gjelde i forbindelse med:</a:t>
            </a:r>
          </a:p>
          <a:p>
            <a:pPr eaLnBrk="1" hangingPunct="1">
              <a:defRPr/>
            </a:pPr>
            <a:r>
              <a:rPr lang="nb-NO" sz="1800" b="1" i="1" dirty="0" smtClean="0">
                <a:solidFill>
                  <a:srgbClr val="FFC000"/>
                </a:solidFill>
                <a:cs typeface="Times New Roman" pitchFamily="18" charset="0"/>
              </a:rPr>
              <a:t>Tilskuddsfordeling</a:t>
            </a:r>
            <a:r>
              <a:rPr lang="nb-NO" sz="1800" b="1" i="1" dirty="0" smtClean="0">
                <a:cs typeface="Times New Roman" pitchFamily="18" charset="0"/>
              </a:rPr>
              <a:t> (kommunale kulturmidler, fondsmidler)</a:t>
            </a:r>
          </a:p>
          <a:p>
            <a:pPr eaLnBrk="1" hangingPunct="1">
              <a:defRPr/>
            </a:pPr>
            <a:r>
              <a:rPr lang="nb-NO" sz="1800" b="1" i="1" dirty="0" smtClean="0">
                <a:solidFill>
                  <a:srgbClr val="FF0000"/>
                </a:solidFill>
                <a:cs typeface="Times New Roman" pitchFamily="18" charset="0"/>
              </a:rPr>
              <a:t>Kommuneplan</a:t>
            </a:r>
            <a:r>
              <a:rPr lang="nb-NO" sz="1800" b="1" i="1" dirty="0" smtClean="0">
                <a:cs typeface="Times New Roman" pitchFamily="18" charset="0"/>
              </a:rPr>
              <a:t> (samfunnsdelen), Kulturplan/Kulturpolitisk handlingsplan/Anleggsplaner og tilsvarende plandokumenter</a:t>
            </a:r>
          </a:p>
          <a:p>
            <a:pPr eaLnBrk="1" hangingPunct="1">
              <a:defRPr/>
            </a:pPr>
            <a:r>
              <a:rPr lang="nb-NO" sz="1800" b="1" i="1" dirty="0" smtClean="0">
                <a:solidFill>
                  <a:srgbClr val="0070C0"/>
                </a:solidFill>
                <a:cs typeface="Times New Roman" pitchFamily="18" charset="0"/>
              </a:rPr>
              <a:t>Større arrangementer </a:t>
            </a:r>
            <a:r>
              <a:rPr lang="nb-NO" sz="1800" b="1" i="1" dirty="0" smtClean="0">
                <a:cs typeface="Times New Roman" pitchFamily="18" charset="0"/>
              </a:rPr>
              <a:t>hvor kommunen er aktør</a:t>
            </a:r>
          </a:p>
          <a:p>
            <a:pPr eaLnBrk="1" hangingPunct="1">
              <a:defRPr/>
            </a:pPr>
            <a:r>
              <a:rPr lang="nb-NO" sz="1800" b="1" i="1" dirty="0" smtClean="0">
                <a:solidFill>
                  <a:srgbClr val="00B050"/>
                </a:solidFill>
                <a:cs typeface="Times New Roman" pitchFamily="18" charset="0"/>
              </a:rPr>
              <a:t>Større driftsendringer </a:t>
            </a:r>
            <a:r>
              <a:rPr lang="nb-NO" sz="1800" b="1" i="1" dirty="0" smtClean="0">
                <a:cs typeface="Times New Roman" pitchFamily="18" charset="0"/>
              </a:rPr>
              <a:t>knytt til for eksempel idrettsbygg / idrettsanlegg, kulturhus og kulturskolen</a:t>
            </a:r>
            <a:endParaRPr lang="nb-NO" sz="1800" b="1" dirty="0" smtClean="0"/>
          </a:p>
          <a:p>
            <a:pPr eaLnBrk="1" hangingPunct="1">
              <a:defRPr/>
            </a:pPr>
            <a:endParaRPr lang="nn-NO" sz="2400" b="1" u="sng" dirty="0" smtClean="0"/>
          </a:p>
          <a:p>
            <a:pPr>
              <a:defRPr/>
            </a:pPr>
            <a:endParaRPr lang="nb-NO" sz="1800" dirty="0"/>
          </a:p>
        </p:txBody>
      </p:sp>
      <p:sp>
        <p:nvSpPr>
          <p:cNvPr id="9220" name="Plassholder for dato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n-NO" smtClean="0"/>
              <a:t>16.03.2012</a:t>
            </a:r>
            <a:endParaRPr lang="nb-NO" smtClean="0"/>
          </a:p>
        </p:txBody>
      </p:sp>
      <p:sp>
        <p:nvSpPr>
          <p:cNvPr id="9221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695575" y="6383338"/>
            <a:ext cx="3895725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b-NO" smtClean="0"/>
              <a:t>NMR - Landskonferanse lokale musikkråd</a:t>
            </a:r>
          </a:p>
          <a:p>
            <a:r>
              <a:rPr lang="nb-NO" smtClean="0"/>
              <a:t>Bergen, 16.-17. mars 2012</a:t>
            </a:r>
          </a:p>
          <a:p>
            <a:endParaRPr lang="nb-NO" smtClean="0"/>
          </a:p>
        </p:txBody>
      </p:sp>
      <p:sp>
        <p:nvSpPr>
          <p:cNvPr id="9222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F180D8-699E-4B1A-B5A9-49FD799DF074}" type="slidenum">
              <a:rPr lang="nb-NO" smtClean="0"/>
              <a:pPr/>
              <a:t>8</a:t>
            </a:fld>
            <a:endParaRPr lang="nb-NO" smtClean="0"/>
          </a:p>
        </p:txBody>
      </p:sp>
      <p:pic>
        <p:nvPicPr>
          <p:cNvPr id="92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60350"/>
            <a:ext cx="8497887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smtClean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68300" y="2060575"/>
            <a:ext cx="8496300" cy="4065588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nb-NO" sz="2000" b="1" dirty="0" smtClean="0">
                <a:solidFill>
                  <a:srgbClr val="C00000"/>
                </a:solidFill>
              </a:rPr>
              <a:t>Samarbeidsordninger/viktige tiltak og aktiviteter for medlemsorganisasjonene til musikkrådet:</a:t>
            </a:r>
          </a:p>
          <a:p>
            <a:pPr eaLnBrk="1" hangingPunct="1">
              <a:defRPr/>
            </a:pPr>
            <a:r>
              <a:rPr lang="nb-NO" sz="1800" b="1" i="1" dirty="0" smtClean="0">
                <a:cs typeface="Times New Roman" pitchFamily="18" charset="0"/>
              </a:rPr>
              <a:t>Samordning av og informasjon om tilskuddsordninger</a:t>
            </a:r>
          </a:p>
          <a:p>
            <a:pPr eaLnBrk="1" hangingPunct="1">
              <a:defRPr/>
            </a:pPr>
            <a:r>
              <a:rPr lang="nb-NO" sz="1800" b="1" i="1" dirty="0" smtClean="0">
                <a:cs typeface="Times New Roman" pitchFamily="18" charset="0"/>
              </a:rPr>
              <a:t>Konsertdugnad </a:t>
            </a:r>
          </a:p>
          <a:p>
            <a:pPr eaLnBrk="1" hangingPunct="1">
              <a:defRPr/>
            </a:pPr>
            <a:r>
              <a:rPr lang="nb-NO" sz="1800" b="1" i="1" dirty="0" smtClean="0">
                <a:cs typeface="Times New Roman" pitchFamily="18" charset="0"/>
              </a:rPr>
              <a:t>Arrangementssamordning</a:t>
            </a:r>
          </a:p>
          <a:p>
            <a:pPr eaLnBrk="1" hangingPunct="1">
              <a:defRPr/>
            </a:pPr>
            <a:r>
              <a:rPr lang="nb-NO" sz="1800" b="1" i="1" dirty="0" smtClean="0">
                <a:cs typeface="Times New Roman" pitchFamily="18" charset="0"/>
              </a:rPr>
              <a:t>Felles utstyrsbase (f.eks. paukesett og konsertnotestoler)</a:t>
            </a:r>
          </a:p>
          <a:p>
            <a:pPr eaLnBrk="1" hangingPunct="1">
              <a:defRPr/>
            </a:pPr>
            <a:r>
              <a:rPr lang="nb-NO" sz="1800" b="1" i="1" dirty="0" smtClean="0">
                <a:cs typeface="Times New Roman" pitchFamily="18" charset="0"/>
              </a:rPr>
              <a:t>Fellestiltak i forhold til Molde kulturskole</a:t>
            </a:r>
          </a:p>
          <a:p>
            <a:pPr eaLnBrk="1" hangingPunct="1">
              <a:defRPr/>
            </a:pPr>
            <a:r>
              <a:rPr lang="nb-NO" sz="1800" b="1" i="1" dirty="0" smtClean="0">
                <a:cs typeface="Times New Roman" pitchFamily="18" charset="0"/>
              </a:rPr>
              <a:t>Ledermøter/Medlemsmøter</a:t>
            </a:r>
          </a:p>
          <a:p>
            <a:pPr eaLnBrk="1" hangingPunct="1">
              <a:defRPr/>
            </a:pPr>
            <a:r>
              <a:rPr lang="nb-NO" sz="1800" b="1" i="1" dirty="0" smtClean="0">
                <a:cs typeface="Times New Roman" pitchFamily="18" charset="0"/>
              </a:rPr>
              <a:t>Brukerutvalget for </a:t>
            </a:r>
            <a:r>
              <a:rPr lang="nb-NO" sz="1800" b="1" i="1" dirty="0" smtClean="0">
                <a:solidFill>
                  <a:srgbClr val="FFC000"/>
                </a:solidFill>
                <a:cs typeface="Times New Roman" pitchFamily="18" charset="0"/>
              </a:rPr>
              <a:t>Bjørnsonhuset / Bjørnsonhusfondet</a:t>
            </a:r>
          </a:p>
          <a:p>
            <a:pPr eaLnBrk="1" hangingPunct="1">
              <a:defRPr/>
            </a:pPr>
            <a:r>
              <a:rPr lang="nn-NO" sz="1800" b="1" i="1" dirty="0" smtClean="0">
                <a:cs typeface="Times New Roman" pitchFamily="18" charset="0"/>
              </a:rPr>
              <a:t>Støttespiller/</a:t>
            </a:r>
            <a:r>
              <a:rPr lang="nb-NO" sz="1800" b="1" i="1" dirty="0" smtClean="0">
                <a:cs typeface="Times New Roman" pitchFamily="18" charset="0"/>
              </a:rPr>
              <a:t>rådgiver </a:t>
            </a:r>
            <a:r>
              <a:rPr lang="nn-NO" sz="1800" b="1" i="1" dirty="0" smtClean="0">
                <a:cs typeface="Times New Roman" pitchFamily="18" charset="0"/>
              </a:rPr>
              <a:t>i enkeltsaker</a:t>
            </a:r>
          </a:p>
          <a:p>
            <a:pPr eaLnBrk="1" hangingPunct="1">
              <a:defRPr/>
            </a:pPr>
            <a:r>
              <a:rPr lang="nn-NO" sz="1800" b="1" i="1" dirty="0" smtClean="0">
                <a:cs typeface="Times New Roman" pitchFamily="18" charset="0"/>
              </a:rPr>
              <a:t>Nettsider</a:t>
            </a:r>
          </a:p>
          <a:p>
            <a:pPr eaLnBrk="1" hangingPunct="1">
              <a:defRPr/>
            </a:pPr>
            <a:r>
              <a:rPr lang="nn-NO" sz="1800" b="1" i="1" dirty="0" smtClean="0">
                <a:cs typeface="Times New Roman" pitchFamily="18" charset="0"/>
              </a:rPr>
              <a:t>M.m.m….</a:t>
            </a:r>
            <a:endParaRPr lang="nb-NO" sz="1800" b="1" i="1" dirty="0" smtClean="0"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n-NO" sz="1600" b="1" i="1" dirty="0" smtClean="0">
              <a:cs typeface="Times New Roman" pitchFamily="18" charset="0"/>
            </a:endParaRPr>
          </a:p>
          <a:p>
            <a:pPr marL="0" indent="0" algn="ctr">
              <a:buFontTx/>
              <a:buNone/>
              <a:defRPr/>
            </a:pPr>
            <a:endParaRPr lang="nb-NO" sz="1800" dirty="0"/>
          </a:p>
        </p:txBody>
      </p:sp>
      <p:sp>
        <p:nvSpPr>
          <p:cNvPr id="10244" name="Plassholder for dato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n-NO" smtClean="0"/>
              <a:t>16.03.2012</a:t>
            </a:r>
            <a:endParaRPr lang="nb-NO" smtClean="0"/>
          </a:p>
        </p:txBody>
      </p:sp>
      <p:sp>
        <p:nvSpPr>
          <p:cNvPr id="1024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695575" y="6383338"/>
            <a:ext cx="3895725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nb-NO" smtClean="0"/>
              <a:t>NMR - Landskonferanse lokale musikkråd</a:t>
            </a:r>
          </a:p>
          <a:p>
            <a:r>
              <a:rPr lang="nb-NO" smtClean="0"/>
              <a:t>Bergen, 16.-17. mars 2012</a:t>
            </a:r>
          </a:p>
          <a:p>
            <a:endParaRPr lang="nb-NO" smtClean="0"/>
          </a:p>
        </p:txBody>
      </p:sp>
      <p:sp>
        <p:nvSpPr>
          <p:cNvPr id="10246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0521694-1DE2-4628-B8A3-E797E6CBFAB9}" type="slidenum">
              <a:rPr lang="nb-NO" smtClean="0"/>
              <a:pPr/>
              <a:t>9</a:t>
            </a:fld>
            <a:endParaRPr lang="nb-NO" smtClean="0"/>
          </a:p>
        </p:txBody>
      </p:sp>
      <p:pic>
        <p:nvPicPr>
          <p:cNvPr id="1024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60350"/>
            <a:ext cx="8497887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</TotalTime>
  <Words>664</Words>
  <Application>Microsoft Office PowerPoint</Application>
  <PresentationFormat>Skjermfremvisning (4:3)</PresentationFormat>
  <Paragraphs>106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6" baseType="lpstr">
      <vt:lpstr>Arial</vt:lpstr>
      <vt:lpstr>Verdana</vt:lpstr>
      <vt:lpstr>Times New Roman</vt:lpstr>
      <vt:lpstr>Wingdings</vt:lpstr>
      <vt:lpstr>Standard utforming</vt:lpstr>
      <vt:lpstr>Lysbilde 1</vt:lpstr>
      <vt:lpstr>Lysbilde 2</vt:lpstr>
      <vt:lpstr>Lysbilde 3</vt:lpstr>
      <vt:lpstr>Lysbilde 4</vt:lpstr>
      <vt:lpstr>Lysbilde 5</vt:lpstr>
      <vt:lpstr>Lysbilde 6</vt:lpstr>
      <vt:lpstr>Lysbilde 7</vt:lpstr>
      <vt:lpstr>Lysbilde 8</vt:lpstr>
      <vt:lpstr>Lysbilde 9</vt:lpstr>
      <vt:lpstr>Lysbilde 10</vt:lpstr>
      <vt:lpstr>Lysbilde 11</vt:lpstr>
    </vt:vector>
  </TitlesOfParts>
  <Company>Tibe reklamebyrå 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Frank</dc:creator>
  <cp:lastModifiedBy>praktikant</cp:lastModifiedBy>
  <cp:revision>53</cp:revision>
  <dcterms:created xsi:type="dcterms:W3CDTF">2003-12-19T12:13:08Z</dcterms:created>
  <dcterms:modified xsi:type="dcterms:W3CDTF">2014-01-22T11:32:42Z</dcterms:modified>
</cp:coreProperties>
</file>